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43"/>
  </p:notesMasterIdLst>
  <p:handoutMasterIdLst>
    <p:handoutMasterId r:id="rId44"/>
  </p:handoutMasterIdLst>
  <p:sldIdLst>
    <p:sldId id="900" r:id="rId2"/>
    <p:sldId id="913" r:id="rId3"/>
    <p:sldId id="789" r:id="rId4"/>
    <p:sldId id="792" r:id="rId5"/>
    <p:sldId id="793" r:id="rId6"/>
    <p:sldId id="989" r:id="rId7"/>
    <p:sldId id="981" r:id="rId8"/>
    <p:sldId id="982" r:id="rId9"/>
    <p:sldId id="983" r:id="rId10"/>
    <p:sldId id="984" r:id="rId11"/>
    <p:sldId id="985" r:id="rId12"/>
    <p:sldId id="986" r:id="rId13"/>
    <p:sldId id="987" r:id="rId14"/>
    <p:sldId id="988" r:id="rId15"/>
    <p:sldId id="990" r:id="rId16"/>
    <p:sldId id="991" r:id="rId17"/>
    <p:sldId id="992" r:id="rId18"/>
    <p:sldId id="373" r:id="rId19"/>
    <p:sldId id="1005" r:id="rId20"/>
    <p:sldId id="256" r:id="rId21"/>
    <p:sldId id="374" r:id="rId22"/>
    <p:sldId id="375" r:id="rId23"/>
    <p:sldId id="376" r:id="rId24"/>
    <p:sldId id="377" r:id="rId25"/>
    <p:sldId id="378" r:id="rId26"/>
    <p:sldId id="357" r:id="rId27"/>
    <p:sldId id="1006" r:id="rId28"/>
    <p:sldId id="1007" r:id="rId29"/>
    <p:sldId id="1009" r:id="rId30"/>
    <p:sldId id="1010" r:id="rId31"/>
    <p:sldId id="1012" r:id="rId32"/>
    <p:sldId id="1011" r:id="rId33"/>
    <p:sldId id="270" r:id="rId34"/>
    <p:sldId id="274" r:id="rId35"/>
    <p:sldId id="257" r:id="rId36"/>
    <p:sldId id="1013" r:id="rId37"/>
    <p:sldId id="1014" r:id="rId38"/>
    <p:sldId id="938" r:id="rId39"/>
    <p:sldId id="939" r:id="rId40"/>
    <p:sldId id="899" r:id="rId41"/>
    <p:sldId id="914" r:id="rId4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bw" frameSlides="1"/>
  <p:clrMru>
    <a:srgbClr val="34B7A3"/>
    <a:srgbClr val="AFFFDD"/>
    <a:srgbClr val="FCFDBD"/>
    <a:srgbClr val="E4FDF7"/>
    <a:srgbClr val="FCFFD9"/>
    <a:srgbClr val="FFFED6"/>
    <a:srgbClr val="FAF8D2"/>
    <a:srgbClr val="FDFCD5"/>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6" autoAdjust="0"/>
    <p:restoredTop sz="93233" autoAdjust="0"/>
  </p:normalViewPr>
  <p:slideViewPr>
    <p:cSldViewPr>
      <p:cViewPr varScale="1">
        <p:scale>
          <a:sx n="61" d="100"/>
          <a:sy n="61" d="100"/>
        </p:scale>
        <p:origin x="1936" y="200"/>
      </p:cViewPr>
      <p:guideLst>
        <p:guide orient="horz" pos="2160"/>
        <p:guide pos="2880"/>
      </p:guideLst>
    </p:cSldViewPr>
  </p:slideViewPr>
  <p:outlineViewPr>
    <p:cViewPr>
      <p:scale>
        <a:sx n="33" d="100"/>
        <a:sy n="33" d="100"/>
      </p:scale>
      <p:origin x="0" y="6304"/>
    </p:cViewPr>
  </p:outlineViewPr>
  <p:notesTextViewPr>
    <p:cViewPr>
      <p:scale>
        <a:sx n="100" d="100"/>
        <a:sy n="100" d="100"/>
      </p:scale>
      <p:origin x="0" y="0"/>
    </p:cViewPr>
  </p:notesTextViewPr>
  <p:sorterViewPr>
    <p:cViewPr>
      <p:scale>
        <a:sx n="61" d="100"/>
        <a:sy n="61" d="100"/>
      </p:scale>
      <p:origin x="0" y="6312"/>
    </p:cViewPr>
  </p:sorterViewPr>
  <p:notesViewPr>
    <p:cSldViewPr>
      <p:cViewPr varScale="1">
        <p:scale>
          <a:sx n="60" d="100"/>
          <a:sy n="60" d="100"/>
        </p:scale>
        <p:origin x="-2490"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itchFamily="18" charset="0"/>
              </a:defRPr>
            </a:lvl1pPr>
          </a:lstStyle>
          <a:p>
            <a:pPr>
              <a:defRPr/>
            </a:pPr>
            <a:endParaRPr lang="en-US" dirty="0"/>
          </a:p>
        </p:txBody>
      </p:sp>
      <p:sp>
        <p:nvSpPr>
          <p:cNvPr id="8195"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itchFamily="18" charset="0"/>
              </a:defRPr>
            </a:lvl1pPr>
          </a:lstStyle>
          <a:p>
            <a:pPr>
              <a:defRPr/>
            </a:pPr>
            <a:fld id="{F81D1817-0BAC-4AF9-867B-B1D59B7002CD}" type="datetimeFigureOut">
              <a:rPr lang="en-US"/>
              <a:pPr>
                <a:defRPr/>
              </a:pPr>
              <a:t>5/26/18</a:t>
            </a:fld>
            <a:endParaRPr lang="en-US" dirty="0"/>
          </a:p>
        </p:txBody>
      </p:sp>
      <p:sp>
        <p:nvSpPr>
          <p:cNvPr id="8196"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itchFamily="18" charset="0"/>
              </a:defRPr>
            </a:lvl1pPr>
          </a:lstStyle>
          <a:p>
            <a:pPr>
              <a:defRPr/>
            </a:pPr>
            <a:endParaRPr lang="en-US" dirty="0"/>
          </a:p>
        </p:txBody>
      </p:sp>
      <p:sp>
        <p:nvSpPr>
          <p:cNvPr id="819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itchFamily="18" charset="0"/>
              </a:defRPr>
            </a:lvl1pPr>
          </a:lstStyle>
          <a:p>
            <a:pPr>
              <a:defRPr/>
            </a:pPr>
            <a:fld id="{CAA4A8A4-2744-4A58-90A2-6295608FD1B3}" type="slidenum">
              <a:rPr lang="en-US"/>
              <a:pPr>
                <a:defRPr/>
              </a:pPr>
              <a:t>‹#›</a:t>
            </a:fld>
            <a:endParaRPr lang="en-US" dirty="0"/>
          </a:p>
        </p:txBody>
      </p:sp>
    </p:spTree>
    <p:extLst>
      <p:ext uri="{BB962C8B-B14F-4D97-AF65-F5344CB8AC3E}">
        <p14:creationId xmlns:p14="http://schemas.microsoft.com/office/powerpoint/2010/main" val="1705768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itchFamily="18" charset="0"/>
              </a:defRPr>
            </a:lvl1pPr>
          </a:lstStyle>
          <a:p>
            <a:pPr>
              <a:defRPr/>
            </a:pPr>
            <a:endParaRPr lang="en-US" dirty="0"/>
          </a:p>
        </p:txBody>
      </p:sp>
      <p:sp>
        <p:nvSpPr>
          <p:cNvPr id="67587"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itchFamily="18" charset="0"/>
              </a:defRPr>
            </a:lvl1pPr>
          </a:lstStyle>
          <a:p>
            <a:pPr>
              <a:defRPr/>
            </a:pPr>
            <a:fld id="{82ABC4D7-A88F-450B-875E-EAFE6E4B8C9F}" type="datetimeFigureOut">
              <a:rPr lang="en-US"/>
              <a:pPr>
                <a:defRPr/>
              </a:pPr>
              <a:t>5/26/18</a:t>
            </a:fld>
            <a:endParaRPr lang="en-US" dirty="0"/>
          </a:p>
        </p:txBody>
      </p:sp>
      <p:sp>
        <p:nvSpPr>
          <p:cNvPr id="5018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67589"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7590"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itchFamily="18" charset="0"/>
              </a:defRPr>
            </a:lvl1pPr>
          </a:lstStyle>
          <a:p>
            <a:pPr>
              <a:defRPr/>
            </a:pPr>
            <a:endParaRPr lang="en-US" dirty="0"/>
          </a:p>
        </p:txBody>
      </p:sp>
      <p:sp>
        <p:nvSpPr>
          <p:cNvPr id="67591"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itchFamily="18" charset="0"/>
              </a:defRPr>
            </a:lvl1pPr>
          </a:lstStyle>
          <a:p>
            <a:pPr>
              <a:defRPr/>
            </a:pPr>
            <a:fld id="{0A5E4097-59C8-4AD2-90D5-1D00BF5AAD06}" type="slidenum">
              <a:rPr lang="en-US"/>
              <a:pPr>
                <a:defRPr/>
              </a:pPr>
              <a:t>‹#›</a:t>
            </a:fld>
            <a:endParaRPr lang="en-US" dirty="0"/>
          </a:p>
        </p:txBody>
      </p:sp>
    </p:spTree>
    <p:extLst>
      <p:ext uri="{BB962C8B-B14F-4D97-AF65-F5344CB8AC3E}">
        <p14:creationId xmlns:p14="http://schemas.microsoft.com/office/powerpoint/2010/main" val="586593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C9E9D8A-12CE-42CA-AE43-FC49F0BE9BA1}"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4EC6CCE-28C7-4895-A8B2-00767197E3F8}"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A0AF511-8F2F-4D77-901F-ABFA7C8A24DB}"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C9E8DD5-FA0D-4765-985E-94F5FB89F386}"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72800A8-F32E-4D10-B4BF-AA776DB47B43}"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9B06243-AC6C-45F1-9704-B722220AA7A3}"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2D3776CF-30C3-4D57-A269-695A16C23C1C}" type="datetime1">
              <a:rPr lang="en-US"/>
              <a:pPr>
                <a:defRPr/>
              </a:pPr>
              <a:t>5/26/18</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95F0547-39D0-4FF4-BE8A-BD859FD89372}" type="slidenum">
              <a:rPr lang="en-US"/>
              <a:pPr>
                <a:defRPr/>
              </a:pPr>
              <a:t>‹#›</a:t>
            </a:fld>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56F8F453-5520-4C40-BF68-36DF5B42D22F}"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667D888-CE71-4D77-A490-4FC5312CE8C7}" type="slidenum">
              <a:rPr lang="en-US"/>
              <a:pPr>
                <a:defRPr/>
              </a:pPr>
              <a:t>‹#›</a:t>
            </a:fld>
            <a:endParaRPr 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02D6740-712D-474F-B281-F36643F381B9}" type="datetime1">
              <a:rPr lang="en-US"/>
              <a:pPr>
                <a:defRPr/>
              </a:pPr>
              <a:t>5/26/18</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2139B84A-ABC7-4C58-AAB8-15C68F3F3ABB}" type="slidenum">
              <a:rPr lang="en-US"/>
              <a:pPr>
                <a:defRPr/>
              </a:pPr>
              <a:t>‹#›</a:t>
            </a:fld>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3CC8532-4BD3-4085-B668-3A2F1016188F}" type="datetime1">
              <a:rPr lang="en-US"/>
              <a:pPr>
                <a:defRPr/>
              </a:pPr>
              <a:t>5/26/18</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D67B5DE-DBF5-436D-8960-5100850D48C9}" type="slidenum">
              <a:rPr lang="en-US"/>
              <a:pPr>
                <a:defRPr/>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AFA9AEBB-2B5B-4BC6-BCC7-66C1E7302E7B}" type="datetime1">
              <a:rPr lang="en-US"/>
              <a:pPr>
                <a:defRPr/>
              </a:pPr>
              <a:t>5/26/18</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D52EB6FE-514D-42B3-875D-A0F9B0942F96}" type="slidenum">
              <a:rPr lang="en-US"/>
              <a:pPr>
                <a:defRPr/>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0D347370-F383-409F-8AAD-A949823C06AC}"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4D79AAB-7AB9-4089-8E84-F363DDD5C110}"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D4C46A8A-C30D-4FE8-9267-0C82D5F59177}" type="datetime1">
              <a:rPr lang="en-US"/>
              <a:pPr>
                <a:defRPr/>
              </a:pPr>
              <a:t>5/26/18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781B3FA-142D-451F-8EB6-BF7574B39C72}"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0770E36A-88C3-4B96-8179-B15C805528A5}" type="datetime1">
              <a:rPr lang="en-US"/>
              <a:pPr>
                <a:defRPr/>
              </a:pPr>
              <a:t>5/26/18</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F109D8-0BDA-4FAD-A0DA-132D4D93150B}"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1E774153-57A5-44E2-A73B-3A481A998CF4}" type="datetime1">
              <a:rPr lang="en-US"/>
              <a:pPr>
                <a:defRPr/>
              </a:pPr>
              <a:t>5/26/18</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87BA5BA6-5B60-4A75-995C-18DFF6945127}"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A677759-CD10-441A-9355-CD251DB236B5}" type="datetime1">
              <a:rPr lang="en-US"/>
              <a:pPr>
                <a:defRPr/>
              </a:pPr>
              <a:t>5/26/18</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F2574A8E-3A51-4DF1-ACFC-E3FA9CE1167B}"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729D3FE-AA19-436C-847C-8CC1D6F137A8}" type="datetime1">
              <a:rPr lang="en-US"/>
              <a:pPr>
                <a:defRPr/>
              </a:pPr>
              <a:t>5/26/18</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77F2B309-1792-4D83-93AE-0DDAFCEAD96C}"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D501149-A980-4AC9-8DCB-A12F0F780A9B}" type="datetime1">
              <a:rPr lang="en-US"/>
              <a:pPr>
                <a:defRPr/>
              </a:pPr>
              <a:t>5/26/18</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9CE8B492-BB19-4033-A20F-8AE7F5ED40FB}"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7C4FF48-3CEE-4623-98AA-40C801540018}" type="datetime1">
              <a:rPr lang="en-US"/>
              <a:pPr>
                <a:defRPr/>
              </a:pPr>
              <a:t>5/26/18</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92120531-47D1-4A90-866E-F8CAE650B6B5}"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328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fld id="{2EBD5A2F-982C-4B37-8468-922AE6012F73}" type="datetime1">
              <a:rPr lang="en-US"/>
              <a:pPr>
                <a:defRPr/>
              </a:pPr>
              <a:t>5/26/18</a:t>
            </a:fld>
            <a:endParaRPr lang="en-US" dirty="0"/>
          </a:p>
        </p:txBody>
      </p:sp>
      <p:sp>
        <p:nvSpPr>
          <p:cNvPr id="35328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itchFamily="18" charset="0"/>
              </a:defRPr>
            </a:lvl1pPr>
          </a:lstStyle>
          <a:p>
            <a:pPr>
              <a:defRPr/>
            </a:pPr>
            <a:endParaRPr lang="en-US" dirty="0"/>
          </a:p>
        </p:txBody>
      </p:sp>
      <p:sp>
        <p:nvSpPr>
          <p:cNvPr id="35328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a:defRPr/>
            </a:pPr>
            <a:fld id="{692E692A-450D-47A3-9516-443C1DA0C4E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 Id="rId5" Type="http://schemas.openxmlformats.org/officeDocument/2006/relationships/image" Target="../media/image22.emf"/><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offr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04801"/>
            <a:ext cx="8534400" cy="990599"/>
          </a:xfrm>
        </p:spPr>
        <p:txBody>
          <a:bodyPr/>
          <a:lstStyle/>
          <a:p>
            <a:r>
              <a:rPr lang="en-US" sz="2800" b="1" dirty="0">
                <a:latin typeface="Arial"/>
                <a:cs typeface="Arial"/>
              </a:rPr>
              <a:t>Data Driven Decision Making using Data Science and Analytics</a:t>
            </a:r>
          </a:p>
        </p:txBody>
      </p:sp>
      <p:sp>
        <p:nvSpPr>
          <p:cNvPr id="3" name="Subtitle 2"/>
          <p:cNvSpPr>
            <a:spLocks noGrp="1"/>
          </p:cNvSpPr>
          <p:nvPr>
            <p:ph type="subTitle" idx="1"/>
          </p:nvPr>
        </p:nvSpPr>
        <p:spPr>
          <a:xfrm>
            <a:off x="1295400" y="2667000"/>
            <a:ext cx="6400800" cy="914400"/>
          </a:xfrm>
        </p:spPr>
        <p:txBody>
          <a:bodyPr/>
          <a:lstStyle/>
          <a:p>
            <a:r>
              <a:rPr lang="en-US" sz="2400" dirty="0">
                <a:latin typeface="Arial"/>
                <a:cs typeface="Arial"/>
              </a:rPr>
              <a:t>Stephen Opiyo</a:t>
            </a:r>
          </a:p>
          <a:p>
            <a:endParaRPr lang="en-US" sz="2400" dirty="0"/>
          </a:p>
          <a:p>
            <a:endParaRPr lang="en-US" sz="2400" dirty="0"/>
          </a:p>
          <a:p>
            <a:endParaRPr lang="en-US" sz="2400" dirty="0"/>
          </a:p>
          <a:p>
            <a:r>
              <a:rPr lang="en-US" sz="2000" dirty="0">
                <a:latin typeface="Arial"/>
                <a:cs typeface="Arial"/>
              </a:rPr>
              <a:t>Presentation to Nairobi Women in Machine Learning and Data Science</a:t>
            </a:r>
          </a:p>
          <a:p>
            <a:endParaRPr lang="en-US" sz="2000" b="1" dirty="0">
              <a:latin typeface="Arial"/>
              <a:cs typeface="Arial"/>
            </a:endParaRPr>
          </a:p>
          <a:p>
            <a:r>
              <a:rPr lang="en-US" sz="2000" dirty="0">
                <a:latin typeface="Arial"/>
                <a:cs typeface="Arial"/>
              </a:rPr>
              <a:t>May 26</a:t>
            </a:r>
            <a:r>
              <a:rPr lang="en-US" sz="2000" baseline="30000" dirty="0">
                <a:latin typeface="Arial"/>
                <a:cs typeface="Arial"/>
              </a:rPr>
              <a:t>th</a:t>
            </a:r>
            <a:r>
              <a:rPr lang="en-US" sz="2000" dirty="0">
                <a:latin typeface="Arial"/>
                <a:cs typeface="Arial"/>
              </a:rPr>
              <a:t>, 2018</a:t>
            </a:r>
          </a:p>
          <a:p>
            <a:endParaRPr lang="en-US" dirty="0"/>
          </a:p>
        </p:txBody>
      </p:sp>
    </p:spTree>
    <p:extLst>
      <p:ext uri="{BB962C8B-B14F-4D97-AF65-F5344CB8AC3E}">
        <p14:creationId xmlns:p14="http://schemas.microsoft.com/office/powerpoint/2010/main" val="40863140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81000" y="304800"/>
            <a:ext cx="84582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Types of data:</a:t>
            </a:r>
            <a:r>
              <a:rPr lang="en-US" sz="2800" dirty="0"/>
              <a:t> </a:t>
            </a:r>
            <a:r>
              <a:rPr lang="en-US" sz="2800" b="1" dirty="0"/>
              <a:t>Unstructured</a:t>
            </a:r>
            <a:r>
              <a:rPr lang="en-US" sz="2800" b="1" kern="0" dirty="0">
                <a:cs typeface="ＭＳ Ｐゴシック" charset="-128"/>
              </a:rPr>
              <a:t> </a:t>
            </a:r>
          </a:p>
        </p:txBody>
      </p:sp>
      <p:sp>
        <p:nvSpPr>
          <p:cNvPr id="6" name="Rectangle 5"/>
          <p:cNvSpPr/>
          <p:nvPr/>
        </p:nvSpPr>
        <p:spPr>
          <a:xfrm>
            <a:off x="533400" y="1219200"/>
            <a:ext cx="8229600" cy="1569660"/>
          </a:xfrm>
          <a:prstGeom prst="rect">
            <a:avLst/>
          </a:prstGeom>
        </p:spPr>
        <p:txBody>
          <a:bodyPr wrap="square">
            <a:spAutoFit/>
          </a:bodyPr>
          <a:lstStyle/>
          <a:p>
            <a:r>
              <a:rPr lang="en-US" sz="2400" dirty="0"/>
              <a:t>Unstructured data is everything else that can’t be easily inserted into fields, rows or columns. It is often text heavy may contain dates, numbers, different types of data such as images.</a:t>
            </a:r>
          </a:p>
        </p:txBody>
      </p:sp>
      <p:pic>
        <p:nvPicPr>
          <p:cNvPr id="2" name="Picture 1">
            <a:extLst>
              <a:ext uri="{FF2B5EF4-FFF2-40B4-BE49-F238E27FC236}">
                <a16:creationId xmlns:a16="http://schemas.microsoft.com/office/drawing/2014/main" id="{6D692124-4E2A-D94D-AFF3-E67B16269FC3}"/>
              </a:ext>
            </a:extLst>
          </p:cNvPr>
          <p:cNvPicPr>
            <a:picLocks noChangeAspect="1"/>
          </p:cNvPicPr>
          <p:nvPr/>
        </p:nvPicPr>
        <p:blipFill>
          <a:blip r:embed="rId2"/>
          <a:stretch>
            <a:fillRect/>
          </a:stretch>
        </p:blipFill>
        <p:spPr>
          <a:xfrm>
            <a:off x="424905" y="2895600"/>
            <a:ext cx="8261895" cy="3810000"/>
          </a:xfrm>
          <a:prstGeom prst="rect">
            <a:avLst/>
          </a:prstGeom>
        </p:spPr>
      </p:pic>
    </p:spTree>
    <p:extLst>
      <p:ext uri="{BB962C8B-B14F-4D97-AF65-F5344CB8AC3E}">
        <p14:creationId xmlns:p14="http://schemas.microsoft.com/office/powerpoint/2010/main" val="31443909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239211"/>
            <a:ext cx="8077200" cy="1215717"/>
          </a:xfrm>
          <a:prstGeom prst="rect">
            <a:avLst/>
          </a:prstGeom>
        </p:spPr>
        <p:txBody>
          <a:bodyPr wrap="square">
            <a:spAutoFit/>
          </a:bodyPr>
          <a:lstStyle/>
          <a:p>
            <a:r>
              <a:rPr lang="en-US" sz="2600" dirty="0"/>
              <a:t>Semi-structured data is a hybrid of unstructured and structured data.</a:t>
            </a:r>
          </a:p>
          <a:p>
            <a:pPr marL="514350" lvl="1" indent="-257175">
              <a:buFont typeface="Arial" charset="0"/>
              <a:buChar char="•"/>
            </a:pPr>
            <a:endParaRPr lang="en-US" sz="2100" dirty="0"/>
          </a:p>
        </p:txBody>
      </p:sp>
      <p:pic>
        <p:nvPicPr>
          <p:cNvPr id="2" name="Picture 1">
            <a:extLst>
              <a:ext uri="{FF2B5EF4-FFF2-40B4-BE49-F238E27FC236}">
                <a16:creationId xmlns:a16="http://schemas.microsoft.com/office/drawing/2014/main" id="{B1929D5B-0D38-4141-9E12-C53369A75DD8}"/>
              </a:ext>
            </a:extLst>
          </p:cNvPr>
          <p:cNvPicPr>
            <a:picLocks noChangeAspect="1"/>
          </p:cNvPicPr>
          <p:nvPr/>
        </p:nvPicPr>
        <p:blipFill>
          <a:blip r:embed="rId2"/>
          <a:stretch>
            <a:fillRect/>
          </a:stretch>
        </p:blipFill>
        <p:spPr>
          <a:xfrm>
            <a:off x="609600" y="2355526"/>
            <a:ext cx="8077200" cy="4045274"/>
          </a:xfrm>
          <a:prstGeom prst="rect">
            <a:avLst/>
          </a:prstGeom>
          <a:solidFill>
            <a:schemeClr val="bg1"/>
          </a:solidFill>
        </p:spPr>
      </p:pic>
      <p:sp>
        <p:nvSpPr>
          <p:cNvPr id="7" name="Rectangle 2">
            <a:extLst>
              <a:ext uri="{FF2B5EF4-FFF2-40B4-BE49-F238E27FC236}">
                <a16:creationId xmlns:a16="http://schemas.microsoft.com/office/drawing/2014/main" id="{FFD06089-55B5-7842-8A93-705AC2418514}"/>
              </a:ext>
            </a:extLst>
          </p:cNvPr>
          <p:cNvSpPr txBox="1">
            <a:spLocks noChangeArrowheads="1"/>
          </p:cNvSpPr>
          <p:nvPr/>
        </p:nvSpPr>
        <p:spPr bwMode="auto">
          <a:xfrm>
            <a:off x="609600" y="304800"/>
            <a:ext cx="76962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Type of data: Semi-structured </a:t>
            </a:r>
          </a:p>
        </p:txBody>
      </p:sp>
    </p:spTree>
    <p:extLst>
      <p:ext uri="{BB962C8B-B14F-4D97-AF65-F5344CB8AC3E}">
        <p14:creationId xmlns:p14="http://schemas.microsoft.com/office/powerpoint/2010/main" val="31908169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381000"/>
            <a:ext cx="7543799" cy="6096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Source of data</a:t>
            </a:r>
          </a:p>
        </p:txBody>
      </p:sp>
      <p:sp>
        <p:nvSpPr>
          <p:cNvPr id="6" name="Rectangle 5"/>
          <p:cNvSpPr/>
          <p:nvPr/>
        </p:nvSpPr>
        <p:spPr>
          <a:xfrm>
            <a:off x="304801" y="1219200"/>
            <a:ext cx="8458199" cy="4803303"/>
          </a:xfrm>
          <a:prstGeom prst="rect">
            <a:avLst/>
          </a:prstGeom>
        </p:spPr>
        <p:txBody>
          <a:bodyPr wrap="square">
            <a:spAutoFit/>
          </a:bodyPr>
          <a:lstStyle/>
          <a:p>
            <a:pPr marL="192881" indent="-192881">
              <a:buFont typeface="Arial" charset="0"/>
              <a:buChar char="•"/>
            </a:pPr>
            <a:r>
              <a:rPr lang="en-US" sz="2600" dirty="0"/>
              <a:t>Internal data source and external data source.</a:t>
            </a:r>
          </a:p>
          <a:p>
            <a:pPr marL="192881" indent="-192881">
              <a:buFont typeface="Arial" charset="0"/>
              <a:buChar char="•"/>
            </a:pPr>
            <a:endParaRPr lang="en-US" sz="2600" dirty="0"/>
          </a:p>
          <a:p>
            <a:pPr marL="192881" indent="-192881">
              <a:buFont typeface="Arial" charset="0"/>
              <a:buChar char="•"/>
            </a:pPr>
            <a:r>
              <a:rPr lang="en-US" sz="2600" dirty="0"/>
              <a:t>Internal data source is owned and controlled by the organizations.</a:t>
            </a:r>
          </a:p>
          <a:p>
            <a:pPr marL="192881" indent="-192881">
              <a:buFont typeface="Arial" charset="0"/>
              <a:buChar char="•"/>
            </a:pPr>
            <a:endParaRPr lang="en-US" sz="2600" dirty="0"/>
          </a:p>
          <a:p>
            <a:pPr marL="192881" indent="-192881">
              <a:buFont typeface="Arial" charset="0"/>
              <a:buChar char="•"/>
            </a:pPr>
            <a:r>
              <a:rPr lang="en-US" sz="2600" dirty="0"/>
              <a:t>As a rule of thumb, </a:t>
            </a:r>
            <a:r>
              <a:rPr lang="en-US" sz="2600" b="1" dirty="0">
                <a:solidFill>
                  <a:srgbClr val="FF0000"/>
                </a:solidFill>
              </a:rPr>
              <a:t>internal data </a:t>
            </a:r>
            <a:r>
              <a:rPr lang="en-US" sz="2600" dirty="0"/>
              <a:t>is usually easier and cheaper to access because it is controlled by the organizations. They might include claim history, financial records, customer feedback, transaction history, employee , etc.</a:t>
            </a:r>
          </a:p>
          <a:p>
            <a:endParaRPr lang="en-US" sz="1575" dirty="0"/>
          </a:p>
          <a:p>
            <a:pPr marL="192881" indent="-192881">
              <a:buFont typeface="Arial" charset="0"/>
              <a:buChar char="•"/>
            </a:pPr>
            <a:endParaRPr lang="en-US" sz="1575" dirty="0"/>
          </a:p>
          <a:p>
            <a:pPr marL="192881" indent="-192881">
              <a:buFont typeface="Arial" charset="0"/>
              <a:buChar char="•"/>
            </a:pPr>
            <a:endParaRPr lang="en-US" sz="1463" dirty="0"/>
          </a:p>
        </p:txBody>
      </p:sp>
    </p:spTree>
    <p:extLst>
      <p:ext uri="{BB962C8B-B14F-4D97-AF65-F5344CB8AC3E}">
        <p14:creationId xmlns:p14="http://schemas.microsoft.com/office/powerpoint/2010/main" val="40643197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81000" y="457200"/>
            <a:ext cx="77724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Source of data</a:t>
            </a:r>
          </a:p>
        </p:txBody>
      </p:sp>
      <p:sp>
        <p:nvSpPr>
          <p:cNvPr id="6" name="Rectangle 5"/>
          <p:cNvSpPr/>
          <p:nvPr/>
        </p:nvSpPr>
        <p:spPr>
          <a:xfrm>
            <a:off x="381000" y="1447800"/>
            <a:ext cx="8458200" cy="3593291"/>
          </a:xfrm>
          <a:prstGeom prst="rect">
            <a:avLst/>
          </a:prstGeom>
        </p:spPr>
        <p:txBody>
          <a:bodyPr wrap="square">
            <a:spAutoFit/>
          </a:bodyPr>
          <a:lstStyle/>
          <a:p>
            <a:pPr marL="192881" indent="-192881">
              <a:buFont typeface="Arial" charset="0"/>
              <a:buChar char="•"/>
            </a:pPr>
            <a:r>
              <a:rPr lang="en-US" sz="2600" dirty="0"/>
              <a:t>External data is any data that exists outside the organizations which is held either publicly or privately by another organization.</a:t>
            </a:r>
          </a:p>
          <a:p>
            <a:pPr marL="192881" indent="-192881">
              <a:buFont typeface="Arial" charset="0"/>
              <a:buChar char="•"/>
            </a:pPr>
            <a:endParaRPr lang="en-US" sz="2600" dirty="0"/>
          </a:p>
          <a:p>
            <a:pPr marL="192881" indent="-192881">
              <a:buFont typeface="Arial" charset="0"/>
              <a:buChar char="•"/>
            </a:pPr>
            <a:r>
              <a:rPr lang="en-US" sz="2600" dirty="0"/>
              <a:t>External data might include weather data, social media profile data, trend data or government-held data such as census information.</a:t>
            </a:r>
          </a:p>
          <a:p>
            <a:pPr marL="257175" indent="-257175">
              <a:buFont typeface="Arial" charset="0"/>
              <a:buChar char="•"/>
            </a:pPr>
            <a:endParaRPr lang="en-US" sz="2600" dirty="0"/>
          </a:p>
          <a:p>
            <a:pPr marL="257175" indent="-257175">
              <a:buFont typeface="Arial" charset="0"/>
              <a:buChar char="•"/>
            </a:pPr>
            <a:endParaRPr lang="en-US" sz="1575" dirty="0"/>
          </a:p>
        </p:txBody>
      </p:sp>
    </p:spTree>
    <p:extLst>
      <p:ext uri="{BB962C8B-B14F-4D97-AF65-F5344CB8AC3E}">
        <p14:creationId xmlns:p14="http://schemas.microsoft.com/office/powerpoint/2010/main" val="337533155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p:cNvPicPr>
            <a:picLocks noGrp="1" noChangeAspect="1"/>
          </p:cNvPicPr>
          <p:nvPr>
            <p:ph idx="1"/>
          </p:nvPr>
        </p:nvPicPr>
        <p:blipFill>
          <a:blip r:embed="rId2"/>
          <a:stretch>
            <a:fillRect/>
          </a:stretch>
        </p:blipFill>
        <p:spPr>
          <a:xfrm>
            <a:off x="921612" y="1464672"/>
            <a:ext cx="7384188" cy="4783728"/>
          </a:xfrm>
          <a:prstGeom prst="rect">
            <a:avLst/>
          </a:prstGeom>
        </p:spPr>
      </p:pic>
      <p:sp>
        <p:nvSpPr>
          <p:cNvPr id="6" name="Rectangle 2">
            <a:extLst>
              <a:ext uri="{FF2B5EF4-FFF2-40B4-BE49-F238E27FC236}">
                <a16:creationId xmlns:a16="http://schemas.microsoft.com/office/drawing/2014/main" id="{6C9A04C3-DDE1-6145-855E-F06DCD76A83F}"/>
              </a:ext>
            </a:extLst>
          </p:cNvPr>
          <p:cNvSpPr txBox="1">
            <a:spLocks noChangeArrowheads="1"/>
          </p:cNvSpPr>
          <p:nvPr/>
        </p:nvSpPr>
        <p:spPr bwMode="auto">
          <a:xfrm>
            <a:off x="762000" y="228600"/>
            <a:ext cx="7543800" cy="900113"/>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Source and type of data</a:t>
            </a:r>
          </a:p>
        </p:txBody>
      </p:sp>
    </p:spTree>
    <p:extLst>
      <p:ext uri="{BB962C8B-B14F-4D97-AF65-F5344CB8AC3E}">
        <p14:creationId xmlns:p14="http://schemas.microsoft.com/office/powerpoint/2010/main" val="40918454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F78FDAB-CD78-8145-9BC6-D6F37BC2E476}"/>
              </a:ext>
            </a:extLst>
          </p:cNvPr>
          <p:cNvSpPr txBox="1">
            <a:spLocks noChangeArrowheads="1"/>
          </p:cNvSpPr>
          <p:nvPr/>
        </p:nvSpPr>
        <p:spPr bwMode="auto">
          <a:xfrm>
            <a:off x="1143000" y="419100"/>
            <a:ext cx="7132320" cy="5715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Overview</a:t>
            </a:r>
          </a:p>
        </p:txBody>
      </p:sp>
      <p:sp>
        <p:nvSpPr>
          <p:cNvPr id="6" name="Content Placeholder 5">
            <a:extLst>
              <a:ext uri="{FF2B5EF4-FFF2-40B4-BE49-F238E27FC236}">
                <a16:creationId xmlns:a16="http://schemas.microsoft.com/office/drawing/2014/main" id="{93C74AF6-1AC6-7C46-82C2-8C0FEC50513A}"/>
              </a:ext>
            </a:extLst>
          </p:cNvPr>
          <p:cNvSpPr>
            <a:spLocks noGrp="1"/>
          </p:cNvSpPr>
          <p:nvPr>
            <p:ph idx="1"/>
          </p:nvPr>
        </p:nvSpPr>
        <p:spPr>
          <a:xfrm>
            <a:off x="664424" y="1219200"/>
            <a:ext cx="7772400" cy="5253759"/>
          </a:xfrm>
        </p:spPr>
        <p:txBody>
          <a:bodyPr/>
          <a:lstStyle/>
          <a:p>
            <a:r>
              <a:rPr lang="en-US" sz="2800" dirty="0">
                <a:solidFill>
                  <a:schemeClr val="bg1">
                    <a:lumMod val="85000"/>
                  </a:schemeClr>
                </a:solidFill>
                <a:latin typeface="Arial" panose="020B0604020202020204" pitchFamily="34" charset="0"/>
                <a:cs typeface="Arial" panose="020B0604020202020204" pitchFamily="34" charset="0"/>
              </a:rPr>
              <a:t>Introduction</a:t>
            </a:r>
          </a:p>
          <a:p>
            <a:pPr marL="0" indent="0">
              <a:buNone/>
            </a:pPr>
            <a:r>
              <a:rPr lang="en-US" sz="2800" dirty="0">
                <a:solidFill>
                  <a:schemeClr val="bg1">
                    <a:lumMod val="85000"/>
                  </a:schemeClr>
                </a:solidFill>
                <a:latin typeface="Arial" panose="020B0604020202020204" pitchFamily="34" charset="0"/>
                <a:cs typeface="Arial" panose="020B0604020202020204" pitchFamily="34" charset="0"/>
              </a:rPr>
              <a:t>	- </a:t>
            </a:r>
            <a:r>
              <a:rPr lang="en-US" sz="2400" dirty="0">
                <a:solidFill>
                  <a:schemeClr val="bg1">
                    <a:lumMod val="85000"/>
                  </a:schemeClr>
                </a:solidFill>
                <a:latin typeface="Arial" panose="020B0604020202020204" pitchFamily="34" charset="0"/>
                <a:cs typeface="Arial" panose="020B0604020202020204" pitchFamily="34" charset="0"/>
              </a:rPr>
              <a:t>Data Science</a:t>
            </a:r>
          </a:p>
          <a:p>
            <a:pPr marL="0" indent="0">
              <a:buNone/>
            </a:pPr>
            <a:r>
              <a:rPr lang="en-US" sz="2400" dirty="0">
                <a:solidFill>
                  <a:schemeClr val="bg1">
                    <a:lumMod val="85000"/>
                  </a:schemeClr>
                </a:solidFill>
                <a:latin typeface="Arial" panose="020B0604020202020204" pitchFamily="34" charset="0"/>
                <a:cs typeface="Arial" panose="020B0604020202020204" pitchFamily="34" charset="0"/>
              </a:rPr>
              <a:t>	- Analytics</a:t>
            </a:r>
          </a:p>
          <a:p>
            <a:pPr marL="0" indent="0">
              <a:buNone/>
            </a:pP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Data Science and Analytics Projects</a:t>
            </a:r>
          </a:p>
          <a:p>
            <a:endParaRPr lang="en-US" sz="2800" dirty="0">
              <a:latin typeface="Arial" panose="020B0604020202020204" pitchFamily="34" charset="0"/>
              <a:cs typeface="Arial" panose="020B0604020202020204" pitchFamily="34" charset="0"/>
            </a:endParaRPr>
          </a:p>
          <a:p>
            <a:r>
              <a:rPr lang="en-US" sz="2800" dirty="0">
                <a:solidFill>
                  <a:schemeClr val="bg1">
                    <a:lumMod val="85000"/>
                  </a:schemeClr>
                </a:solidFill>
                <a:latin typeface="Arial" panose="020B0604020202020204" pitchFamily="34" charset="0"/>
                <a:cs typeface="Arial" panose="020B0604020202020204" pitchFamily="34" charset="0"/>
              </a:rPr>
              <a:t>Questions</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1860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 y="228600"/>
            <a:ext cx="8763000" cy="1066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dirty="0"/>
              <a:t>Insights from Insurance Data From Kenya</a:t>
            </a:r>
            <a:endParaRPr lang="en-US" sz="2800" b="1" kern="0" dirty="0">
              <a:cs typeface="ＭＳ Ｐゴシック" charset="-128"/>
            </a:endParaRPr>
          </a:p>
        </p:txBody>
      </p:sp>
      <p:graphicFrame>
        <p:nvGraphicFramePr>
          <p:cNvPr id="5" name="Table 4">
            <a:extLst>
              <a:ext uri="{FF2B5EF4-FFF2-40B4-BE49-F238E27FC236}">
                <a16:creationId xmlns:a16="http://schemas.microsoft.com/office/drawing/2014/main" id="{EFF90BA8-12AD-1947-94C4-7EEA9C287D2D}"/>
              </a:ext>
            </a:extLst>
          </p:cNvPr>
          <p:cNvGraphicFramePr>
            <a:graphicFrameLocks noGrp="1"/>
          </p:cNvGraphicFramePr>
          <p:nvPr>
            <p:extLst>
              <p:ext uri="{D42A27DB-BD31-4B8C-83A1-F6EECF244321}">
                <p14:modId xmlns:p14="http://schemas.microsoft.com/office/powerpoint/2010/main" val="67782045"/>
              </p:ext>
            </p:extLst>
          </p:nvPr>
        </p:nvGraphicFramePr>
        <p:xfrm>
          <a:off x="152400" y="1503680"/>
          <a:ext cx="8847454" cy="1010920"/>
        </p:xfrm>
        <a:graphic>
          <a:graphicData uri="http://schemas.openxmlformats.org/drawingml/2006/table">
            <a:tbl>
              <a:tblPr firstRow="1" bandRow="1">
                <a:tableStyleId>{21E4AEA4-8DFA-4A89-87EB-49C32662AFE0}</a:tableStyleId>
              </a:tblPr>
              <a:tblGrid>
                <a:gridCol w="2667000">
                  <a:extLst>
                    <a:ext uri="{9D8B030D-6E8A-4147-A177-3AD203B41FA5}">
                      <a16:colId xmlns:a16="http://schemas.microsoft.com/office/drawing/2014/main" val="780789209"/>
                    </a:ext>
                  </a:extLst>
                </a:gridCol>
                <a:gridCol w="2246630">
                  <a:extLst>
                    <a:ext uri="{9D8B030D-6E8A-4147-A177-3AD203B41FA5}">
                      <a16:colId xmlns:a16="http://schemas.microsoft.com/office/drawing/2014/main" val="4123277250"/>
                    </a:ext>
                  </a:extLst>
                </a:gridCol>
                <a:gridCol w="1826418">
                  <a:extLst>
                    <a:ext uri="{9D8B030D-6E8A-4147-A177-3AD203B41FA5}">
                      <a16:colId xmlns:a16="http://schemas.microsoft.com/office/drawing/2014/main" val="4202529339"/>
                    </a:ext>
                  </a:extLst>
                </a:gridCol>
                <a:gridCol w="2107406">
                  <a:extLst>
                    <a:ext uri="{9D8B030D-6E8A-4147-A177-3AD203B41FA5}">
                      <a16:colId xmlns:a16="http://schemas.microsoft.com/office/drawing/2014/main" val="3523523972"/>
                    </a:ext>
                  </a:extLst>
                </a:gridCol>
              </a:tblGrid>
              <a:tr h="370840">
                <a:tc>
                  <a:txBody>
                    <a:bodyPr/>
                    <a:lstStyle/>
                    <a:p>
                      <a:pPr algn="ctr"/>
                      <a:r>
                        <a:rPr lang="en-US" dirty="0"/>
                        <a:t>Organization question</a:t>
                      </a:r>
                    </a:p>
                  </a:txBody>
                  <a:tcPr/>
                </a:tc>
                <a:tc>
                  <a:txBody>
                    <a:bodyPr/>
                    <a:lstStyle/>
                    <a:p>
                      <a:pPr algn="ctr"/>
                      <a:r>
                        <a:rPr lang="en-US" dirty="0"/>
                        <a:t>Raw material (Data)</a:t>
                      </a:r>
                    </a:p>
                  </a:txBody>
                  <a:tcPr/>
                </a:tc>
                <a:tc>
                  <a:txBody>
                    <a:bodyPr/>
                    <a:lstStyle/>
                    <a:p>
                      <a:pPr algn="ctr"/>
                      <a:r>
                        <a:rPr lang="en-US" dirty="0"/>
                        <a:t>Data source</a:t>
                      </a:r>
                    </a:p>
                  </a:txBody>
                  <a:tcPr/>
                </a:tc>
                <a:tc>
                  <a:txBody>
                    <a:bodyPr/>
                    <a:lstStyle/>
                    <a:p>
                      <a:pPr algn="ctr"/>
                      <a:r>
                        <a:rPr lang="en-US" dirty="0"/>
                        <a:t>Data type</a:t>
                      </a:r>
                    </a:p>
                  </a:txBody>
                  <a:tcPr/>
                </a:tc>
                <a:extLst>
                  <a:ext uri="{0D108BD9-81ED-4DB2-BD59-A6C34878D82A}">
                    <a16:rowId xmlns:a16="http://schemas.microsoft.com/office/drawing/2014/main" val="258966102"/>
                  </a:ext>
                </a:extLst>
              </a:tr>
              <a:tr h="370840">
                <a:tc>
                  <a:txBody>
                    <a:bodyPr/>
                    <a:lstStyle/>
                    <a:p>
                      <a:pPr algn="ctr"/>
                      <a:r>
                        <a:rPr lang="en-US" dirty="0">
                          <a:solidFill>
                            <a:schemeClr val="accent2"/>
                          </a:solidFill>
                        </a:rPr>
                        <a:t>Can we reduce lapse</a:t>
                      </a:r>
                    </a:p>
                    <a:p>
                      <a:pPr algn="ctr"/>
                      <a:r>
                        <a:rPr lang="en-US" dirty="0">
                          <a:solidFill>
                            <a:schemeClr val="accent2"/>
                          </a:solidFill>
                        </a:rPr>
                        <a:t>Rate of lapse is 36%?</a:t>
                      </a:r>
                    </a:p>
                  </a:txBody>
                  <a:tcPr/>
                </a:tc>
                <a:tc>
                  <a:txBody>
                    <a:bodyPr/>
                    <a:lstStyle/>
                    <a:p>
                      <a:pPr algn="ctr"/>
                      <a:r>
                        <a:rPr lang="en-US" dirty="0">
                          <a:solidFill>
                            <a:schemeClr val="accent2"/>
                          </a:solidFill>
                        </a:rPr>
                        <a:t>Yes</a:t>
                      </a:r>
                    </a:p>
                  </a:txBody>
                  <a:tcPr/>
                </a:tc>
                <a:tc>
                  <a:txBody>
                    <a:bodyPr/>
                    <a:lstStyle/>
                    <a:p>
                      <a:pPr algn="ctr"/>
                      <a:r>
                        <a:rPr lang="en-US" dirty="0">
                          <a:solidFill>
                            <a:schemeClr val="accent2"/>
                          </a:solidFill>
                        </a:rPr>
                        <a:t>Internal</a:t>
                      </a:r>
                    </a:p>
                  </a:txBody>
                  <a:tcPr/>
                </a:tc>
                <a:tc>
                  <a:txBody>
                    <a:bodyPr/>
                    <a:lstStyle/>
                    <a:p>
                      <a:pPr algn="ctr"/>
                      <a:r>
                        <a:rPr lang="en-US" dirty="0">
                          <a:solidFill>
                            <a:schemeClr val="accent2"/>
                          </a:solidFill>
                        </a:rPr>
                        <a:t>Semi-structured</a:t>
                      </a:r>
                    </a:p>
                  </a:txBody>
                  <a:tcPr/>
                </a:tc>
                <a:extLst>
                  <a:ext uri="{0D108BD9-81ED-4DB2-BD59-A6C34878D82A}">
                    <a16:rowId xmlns:a16="http://schemas.microsoft.com/office/drawing/2014/main" val="1297765084"/>
                  </a:ext>
                </a:extLst>
              </a:tr>
            </a:tbl>
          </a:graphicData>
        </a:graphic>
      </p:graphicFrame>
      <p:sp>
        <p:nvSpPr>
          <p:cNvPr id="11" name="Content Placeholder 2">
            <a:extLst>
              <a:ext uri="{FF2B5EF4-FFF2-40B4-BE49-F238E27FC236}">
                <a16:creationId xmlns:a16="http://schemas.microsoft.com/office/drawing/2014/main" id="{BDDB6771-0308-9A4B-8814-5D9698C6DBF5}"/>
              </a:ext>
            </a:extLst>
          </p:cNvPr>
          <p:cNvSpPr txBox="1">
            <a:spLocks/>
          </p:cNvSpPr>
          <p:nvPr/>
        </p:nvSpPr>
        <p:spPr>
          <a:xfrm>
            <a:off x="838200" y="2722880"/>
            <a:ext cx="7239000" cy="3906520"/>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Titillium" charset="0"/>
                <a:ea typeface="Titillium" charset="0"/>
                <a:cs typeface="Titillium"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Titillium" charset="0"/>
                <a:ea typeface="Titillium" charset="0"/>
                <a:cs typeface="Titillium"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Titillium" charset="0"/>
                <a:ea typeface="Titillium" charset="0"/>
                <a:cs typeface="Titillium"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Arial" charset="0"/>
                <a:ea typeface="Arial" charset="0"/>
                <a:cs typeface="Arial" charset="0"/>
              </a:rPr>
              <a:t>Format: Excel </a:t>
            </a:r>
          </a:p>
          <a:p>
            <a:endParaRPr lang="en-US" sz="2200" dirty="0">
              <a:latin typeface="Arial" charset="0"/>
              <a:ea typeface="Arial" charset="0"/>
              <a:cs typeface="Arial" charset="0"/>
            </a:endParaRPr>
          </a:p>
          <a:p>
            <a:r>
              <a:rPr lang="en-US" sz="2200" dirty="0">
                <a:latin typeface="Arial" charset="0"/>
                <a:ea typeface="Arial" charset="0"/>
                <a:cs typeface="Arial" charset="0"/>
              </a:rPr>
              <a:t>Data type: Semi-structured</a:t>
            </a:r>
          </a:p>
          <a:p>
            <a:endParaRPr lang="en-US" sz="2200" dirty="0">
              <a:latin typeface="Arial" charset="0"/>
              <a:ea typeface="Arial" charset="0"/>
              <a:cs typeface="Arial" charset="0"/>
            </a:endParaRPr>
          </a:p>
          <a:p>
            <a:r>
              <a:rPr lang="en-US" sz="2200" dirty="0">
                <a:latin typeface="Arial" charset="0"/>
                <a:ea typeface="Arial" charset="0"/>
                <a:cs typeface="Arial" charset="0"/>
              </a:rPr>
              <a:t>Data source: Internal</a:t>
            </a:r>
          </a:p>
          <a:p>
            <a:endParaRPr lang="en-US" sz="2200" dirty="0">
              <a:latin typeface="Arial" charset="0"/>
              <a:ea typeface="Arial" charset="0"/>
              <a:cs typeface="Arial" charset="0"/>
            </a:endParaRPr>
          </a:p>
          <a:p>
            <a:r>
              <a:rPr lang="en-US" sz="2200" dirty="0">
                <a:latin typeface="Arial" charset="0"/>
                <a:ea typeface="Arial" charset="0"/>
                <a:cs typeface="Arial" charset="0"/>
              </a:rPr>
              <a:t>Observations: 53,776</a:t>
            </a:r>
          </a:p>
          <a:p>
            <a:endParaRPr lang="en-US" sz="2200" dirty="0">
              <a:latin typeface="Arial" charset="0"/>
              <a:ea typeface="Arial" charset="0"/>
              <a:cs typeface="Arial" charset="0"/>
            </a:endParaRPr>
          </a:p>
          <a:p>
            <a:r>
              <a:rPr lang="en-US" sz="2200" dirty="0">
                <a:latin typeface="Arial" charset="0"/>
                <a:ea typeface="Arial" charset="0"/>
                <a:cs typeface="Arial" charset="0"/>
              </a:rPr>
              <a:t>Variables: 22</a:t>
            </a:r>
          </a:p>
          <a:p>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355833600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57200" y="228600"/>
            <a:ext cx="7924800" cy="4572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600" b="1" kern="0" dirty="0">
                <a:cs typeface="ＭＳ Ｐゴシック" charset="-128"/>
              </a:rPr>
              <a:t>Sample data</a:t>
            </a:r>
          </a:p>
        </p:txBody>
      </p:sp>
      <p:pic>
        <p:nvPicPr>
          <p:cNvPr id="3" name="Picture 2">
            <a:extLst>
              <a:ext uri="{FF2B5EF4-FFF2-40B4-BE49-F238E27FC236}">
                <a16:creationId xmlns:a16="http://schemas.microsoft.com/office/drawing/2014/main" id="{2AF3C32F-A110-6848-9377-E2854579EB75}"/>
              </a:ext>
            </a:extLst>
          </p:cNvPr>
          <p:cNvPicPr>
            <a:picLocks noChangeAspect="1"/>
          </p:cNvPicPr>
          <p:nvPr/>
        </p:nvPicPr>
        <p:blipFill>
          <a:blip r:embed="rId2"/>
          <a:stretch>
            <a:fillRect/>
          </a:stretch>
        </p:blipFill>
        <p:spPr>
          <a:xfrm>
            <a:off x="304800" y="838200"/>
            <a:ext cx="8686800" cy="5346700"/>
          </a:xfrm>
          <a:prstGeom prst="rect">
            <a:avLst/>
          </a:prstGeom>
          <a:solidFill>
            <a:schemeClr val="bg1"/>
          </a:solidFill>
        </p:spPr>
      </p:pic>
    </p:spTree>
    <p:extLst>
      <p:ext uri="{BB962C8B-B14F-4D97-AF65-F5344CB8AC3E}">
        <p14:creationId xmlns:p14="http://schemas.microsoft.com/office/powerpoint/2010/main" val="210229506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6C2F027-A773-6440-8B80-7AFCBF651C8F}"/>
              </a:ext>
            </a:extLst>
          </p:cNvPr>
          <p:cNvSpPr txBox="1">
            <a:spLocks noChangeArrowheads="1"/>
          </p:cNvSpPr>
          <p:nvPr/>
        </p:nvSpPr>
        <p:spPr bwMode="auto">
          <a:xfrm>
            <a:off x="402644" y="275233"/>
            <a:ext cx="8486933"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800" b="1" dirty="0"/>
              <a:t>PCA of agents</a:t>
            </a:r>
            <a:endParaRPr lang="en-US" sz="2800" b="1" kern="0" dirty="0">
              <a:solidFill>
                <a:schemeClr val="tx2"/>
              </a:solidFill>
              <a:cs typeface="ＭＳ Ｐゴシック" charset="-128"/>
            </a:endParaRPr>
          </a:p>
        </p:txBody>
      </p:sp>
      <p:pic>
        <p:nvPicPr>
          <p:cNvPr id="5" name="Picture 4">
            <a:extLst>
              <a:ext uri="{FF2B5EF4-FFF2-40B4-BE49-F238E27FC236}">
                <a16:creationId xmlns:a16="http://schemas.microsoft.com/office/drawing/2014/main" id="{8C24554B-5BB3-3C42-B6FB-982950291D9D}"/>
              </a:ext>
            </a:extLst>
          </p:cNvPr>
          <p:cNvPicPr>
            <a:picLocks noChangeAspect="1"/>
          </p:cNvPicPr>
          <p:nvPr/>
        </p:nvPicPr>
        <p:blipFill>
          <a:blip r:embed="rId2"/>
          <a:stretch>
            <a:fillRect/>
          </a:stretch>
        </p:blipFill>
        <p:spPr>
          <a:xfrm>
            <a:off x="303027" y="1666472"/>
            <a:ext cx="8598577" cy="4186731"/>
          </a:xfrm>
          <a:prstGeom prst="rect">
            <a:avLst/>
          </a:prstGeom>
        </p:spPr>
      </p:pic>
      <p:sp>
        <p:nvSpPr>
          <p:cNvPr id="6" name="Oval 5">
            <a:extLst>
              <a:ext uri="{FF2B5EF4-FFF2-40B4-BE49-F238E27FC236}">
                <a16:creationId xmlns:a16="http://schemas.microsoft.com/office/drawing/2014/main" id="{B05FE387-D5CA-3241-AADF-90A9976950A9}"/>
              </a:ext>
            </a:extLst>
          </p:cNvPr>
          <p:cNvSpPr/>
          <p:nvPr/>
        </p:nvSpPr>
        <p:spPr>
          <a:xfrm rot="2560640">
            <a:off x="6742621" y="2782751"/>
            <a:ext cx="1483244" cy="23029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7" name="Oval 6">
            <a:extLst>
              <a:ext uri="{FF2B5EF4-FFF2-40B4-BE49-F238E27FC236}">
                <a16:creationId xmlns:a16="http://schemas.microsoft.com/office/drawing/2014/main" id="{B761CDF4-5AE9-7A49-8BDB-8CD1F9C6135C}"/>
              </a:ext>
            </a:extLst>
          </p:cNvPr>
          <p:cNvSpPr/>
          <p:nvPr/>
        </p:nvSpPr>
        <p:spPr>
          <a:xfrm rot="2908931">
            <a:off x="5034373" y="2484706"/>
            <a:ext cx="633410" cy="316967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8" name="Oval 7">
            <a:extLst>
              <a:ext uri="{FF2B5EF4-FFF2-40B4-BE49-F238E27FC236}">
                <a16:creationId xmlns:a16="http://schemas.microsoft.com/office/drawing/2014/main" id="{AEF6F17D-3CD2-A046-987C-130ACF31169E}"/>
              </a:ext>
            </a:extLst>
          </p:cNvPr>
          <p:cNvSpPr/>
          <p:nvPr/>
        </p:nvSpPr>
        <p:spPr>
          <a:xfrm rot="2899732">
            <a:off x="5025864" y="2029330"/>
            <a:ext cx="451607" cy="256678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9" name="Oval 8">
            <a:extLst>
              <a:ext uri="{FF2B5EF4-FFF2-40B4-BE49-F238E27FC236}">
                <a16:creationId xmlns:a16="http://schemas.microsoft.com/office/drawing/2014/main" id="{7AB5A67E-924A-9D4F-9396-34C2B29DF662}"/>
              </a:ext>
            </a:extLst>
          </p:cNvPr>
          <p:cNvSpPr/>
          <p:nvPr/>
        </p:nvSpPr>
        <p:spPr>
          <a:xfrm rot="2969854">
            <a:off x="3165108" y="2528386"/>
            <a:ext cx="586205" cy="262378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10" name="Oval 9">
            <a:extLst>
              <a:ext uri="{FF2B5EF4-FFF2-40B4-BE49-F238E27FC236}">
                <a16:creationId xmlns:a16="http://schemas.microsoft.com/office/drawing/2014/main" id="{94FB9F5B-6D79-A244-9410-F2932F239257}"/>
              </a:ext>
            </a:extLst>
          </p:cNvPr>
          <p:cNvSpPr/>
          <p:nvPr/>
        </p:nvSpPr>
        <p:spPr>
          <a:xfrm rot="3041847">
            <a:off x="2267270" y="1815826"/>
            <a:ext cx="591630" cy="3289926"/>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6D31CA91-FB25-5B42-B634-88986999CF8E}"/>
              </a:ext>
            </a:extLst>
          </p:cNvPr>
          <p:cNvSpPr txBox="1"/>
          <p:nvPr/>
        </p:nvSpPr>
        <p:spPr>
          <a:xfrm>
            <a:off x="7845876" y="4648200"/>
            <a:ext cx="1069524" cy="369332"/>
          </a:xfrm>
          <a:prstGeom prst="rect">
            <a:avLst/>
          </a:prstGeom>
          <a:noFill/>
        </p:spPr>
        <p:txBody>
          <a:bodyPr wrap="none" rtlCol="0">
            <a:spAutoFit/>
          </a:bodyPr>
          <a:lstStyle/>
          <a:p>
            <a:r>
              <a:rPr lang="en-US" b="1" dirty="0">
                <a:solidFill>
                  <a:srgbClr val="FF0000"/>
                </a:solidFill>
              </a:rPr>
              <a:t>Group 1</a:t>
            </a:r>
          </a:p>
        </p:txBody>
      </p:sp>
      <p:sp>
        <p:nvSpPr>
          <p:cNvPr id="12" name="TextBox 11">
            <a:extLst>
              <a:ext uri="{FF2B5EF4-FFF2-40B4-BE49-F238E27FC236}">
                <a16:creationId xmlns:a16="http://schemas.microsoft.com/office/drawing/2014/main" id="{C4E6E599-B752-4643-BE47-413F32A701CF}"/>
              </a:ext>
            </a:extLst>
          </p:cNvPr>
          <p:cNvSpPr txBox="1"/>
          <p:nvPr/>
        </p:nvSpPr>
        <p:spPr>
          <a:xfrm>
            <a:off x="2281479" y="4778676"/>
            <a:ext cx="1069524" cy="369332"/>
          </a:xfrm>
          <a:prstGeom prst="rect">
            <a:avLst/>
          </a:prstGeom>
          <a:noFill/>
        </p:spPr>
        <p:txBody>
          <a:bodyPr wrap="none" rtlCol="0">
            <a:spAutoFit/>
          </a:bodyPr>
          <a:lstStyle/>
          <a:p>
            <a:r>
              <a:rPr lang="en-US" b="1" dirty="0">
                <a:solidFill>
                  <a:schemeClr val="accent2">
                    <a:lumMod val="75000"/>
                  </a:schemeClr>
                </a:solidFill>
              </a:rPr>
              <a:t>Group 2</a:t>
            </a:r>
          </a:p>
        </p:txBody>
      </p:sp>
      <p:sp>
        <p:nvSpPr>
          <p:cNvPr id="13" name="TextBox 12">
            <a:extLst>
              <a:ext uri="{FF2B5EF4-FFF2-40B4-BE49-F238E27FC236}">
                <a16:creationId xmlns:a16="http://schemas.microsoft.com/office/drawing/2014/main" id="{7C1B1FAC-DDE8-4F40-AC95-1915D35830B1}"/>
              </a:ext>
            </a:extLst>
          </p:cNvPr>
          <p:cNvSpPr txBox="1"/>
          <p:nvPr/>
        </p:nvSpPr>
        <p:spPr>
          <a:xfrm>
            <a:off x="6102976" y="2702140"/>
            <a:ext cx="1069524" cy="369332"/>
          </a:xfrm>
          <a:prstGeom prst="rect">
            <a:avLst/>
          </a:prstGeom>
          <a:noFill/>
        </p:spPr>
        <p:txBody>
          <a:bodyPr wrap="none" rtlCol="0">
            <a:spAutoFit/>
          </a:bodyPr>
          <a:lstStyle/>
          <a:p>
            <a:r>
              <a:rPr lang="en-US" b="1" dirty="0">
                <a:solidFill>
                  <a:srgbClr val="00B050"/>
                </a:solidFill>
              </a:rPr>
              <a:t>Group 3</a:t>
            </a:r>
          </a:p>
        </p:txBody>
      </p:sp>
      <p:sp>
        <p:nvSpPr>
          <p:cNvPr id="14" name="TextBox 13">
            <a:extLst>
              <a:ext uri="{FF2B5EF4-FFF2-40B4-BE49-F238E27FC236}">
                <a16:creationId xmlns:a16="http://schemas.microsoft.com/office/drawing/2014/main" id="{B772261C-2339-C24E-AE9A-1742514BECE2}"/>
              </a:ext>
            </a:extLst>
          </p:cNvPr>
          <p:cNvSpPr txBox="1"/>
          <p:nvPr/>
        </p:nvSpPr>
        <p:spPr>
          <a:xfrm>
            <a:off x="5103631" y="4669025"/>
            <a:ext cx="1069524" cy="369332"/>
          </a:xfrm>
          <a:prstGeom prst="rect">
            <a:avLst/>
          </a:prstGeom>
          <a:noFill/>
        </p:spPr>
        <p:txBody>
          <a:bodyPr wrap="none" rtlCol="0">
            <a:spAutoFit/>
          </a:bodyPr>
          <a:lstStyle/>
          <a:p>
            <a:r>
              <a:rPr lang="en-US" b="1" dirty="0"/>
              <a:t>Group 4</a:t>
            </a:r>
          </a:p>
        </p:txBody>
      </p:sp>
      <p:sp>
        <p:nvSpPr>
          <p:cNvPr id="15" name="TextBox 14">
            <a:extLst>
              <a:ext uri="{FF2B5EF4-FFF2-40B4-BE49-F238E27FC236}">
                <a16:creationId xmlns:a16="http://schemas.microsoft.com/office/drawing/2014/main" id="{1BA87CE0-AF1E-8544-8A35-73799DAA4475}"/>
              </a:ext>
            </a:extLst>
          </p:cNvPr>
          <p:cNvSpPr txBox="1"/>
          <p:nvPr/>
        </p:nvSpPr>
        <p:spPr>
          <a:xfrm>
            <a:off x="1578967" y="2946422"/>
            <a:ext cx="1069524" cy="369332"/>
          </a:xfrm>
          <a:prstGeom prst="rect">
            <a:avLst/>
          </a:prstGeom>
          <a:noFill/>
        </p:spPr>
        <p:txBody>
          <a:bodyPr wrap="none" rtlCol="0">
            <a:spAutoFit/>
          </a:bodyPr>
          <a:lstStyle/>
          <a:p>
            <a:r>
              <a:rPr lang="en-US" b="1" dirty="0">
                <a:solidFill>
                  <a:srgbClr val="0432FF"/>
                </a:solidFill>
              </a:rPr>
              <a:t>Group 5</a:t>
            </a:r>
          </a:p>
        </p:txBody>
      </p:sp>
      <p:sp>
        <p:nvSpPr>
          <p:cNvPr id="16" name="TextBox 15">
            <a:extLst>
              <a:ext uri="{FF2B5EF4-FFF2-40B4-BE49-F238E27FC236}">
                <a16:creationId xmlns:a16="http://schemas.microsoft.com/office/drawing/2014/main" id="{782EA052-E6AF-FF4C-A273-5DB614B2B35E}"/>
              </a:ext>
            </a:extLst>
          </p:cNvPr>
          <p:cNvSpPr txBox="1"/>
          <p:nvPr/>
        </p:nvSpPr>
        <p:spPr>
          <a:xfrm>
            <a:off x="4153482" y="2563640"/>
            <a:ext cx="1069524" cy="369332"/>
          </a:xfrm>
          <a:prstGeom prst="rect">
            <a:avLst/>
          </a:prstGeom>
          <a:noFill/>
        </p:spPr>
        <p:txBody>
          <a:bodyPr wrap="none" rtlCol="0">
            <a:spAutoFit/>
          </a:bodyPr>
          <a:lstStyle/>
          <a:p>
            <a:r>
              <a:rPr lang="en-US" b="1" dirty="0">
                <a:solidFill>
                  <a:srgbClr val="000000"/>
                </a:solidFill>
              </a:rPr>
              <a:t>Group 6</a:t>
            </a:r>
          </a:p>
        </p:txBody>
      </p:sp>
    </p:spTree>
    <p:extLst>
      <p:ext uri="{BB962C8B-B14F-4D97-AF65-F5344CB8AC3E}">
        <p14:creationId xmlns:p14="http://schemas.microsoft.com/office/powerpoint/2010/main" val="42064642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B500-DB81-124A-A146-2B711789E291}"/>
              </a:ext>
            </a:extLst>
          </p:cNvPr>
          <p:cNvSpPr>
            <a:spLocks noGrp="1"/>
          </p:cNvSpPr>
          <p:nvPr>
            <p:ph type="title"/>
          </p:nvPr>
        </p:nvSpPr>
        <p:spPr>
          <a:xfrm>
            <a:off x="629841" y="1088509"/>
            <a:ext cx="2949178" cy="629979"/>
          </a:xfrm>
        </p:spPr>
        <p:txBody>
          <a:bodyPr/>
          <a:lstStyle/>
          <a:p>
            <a:r>
              <a:rPr lang="en-US" dirty="0">
                <a:latin typeface="Arial" panose="020B0604020202020204" pitchFamily="34" charset="0"/>
                <a:cs typeface="Arial" panose="020B0604020202020204" pitchFamily="34" charset="0"/>
              </a:rPr>
              <a:t>Groups</a:t>
            </a:r>
          </a:p>
        </p:txBody>
      </p:sp>
      <p:graphicFrame>
        <p:nvGraphicFramePr>
          <p:cNvPr id="5" name="Content Placeholder 4">
            <a:extLst>
              <a:ext uri="{FF2B5EF4-FFF2-40B4-BE49-F238E27FC236}">
                <a16:creationId xmlns:a16="http://schemas.microsoft.com/office/drawing/2014/main" id="{2ED7C7C1-0642-2540-85D6-F010F624F812}"/>
              </a:ext>
            </a:extLst>
          </p:cNvPr>
          <p:cNvGraphicFramePr>
            <a:graphicFrameLocks noGrp="1"/>
          </p:cNvGraphicFramePr>
          <p:nvPr>
            <p:ph idx="1"/>
            <p:extLst>
              <p:ext uri="{D42A27DB-BD31-4B8C-83A1-F6EECF244321}">
                <p14:modId xmlns:p14="http://schemas.microsoft.com/office/powerpoint/2010/main" val="2828450100"/>
              </p:ext>
            </p:extLst>
          </p:nvPr>
        </p:nvGraphicFramePr>
        <p:xfrm>
          <a:off x="3141921" y="1759958"/>
          <a:ext cx="5544878" cy="3596640"/>
        </p:xfrm>
        <a:graphic>
          <a:graphicData uri="http://schemas.openxmlformats.org/drawingml/2006/table">
            <a:tbl>
              <a:tblPr firstRow="1" bandRow="1">
                <a:tableStyleId>{21E4AEA4-8DFA-4A89-87EB-49C32662AFE0}</a:tableStyleId>
              </a:tblPr>
              <a:tblGrid>
                <a:gridCol w="1243767">
                  <a:extLst>
                    <a:ext uri="{9D8B030D-6E8A-4147-A177-3AD203B41FA5}">
                      <a16:colId xmlns:a16="http://schemas.microsoft.com/office/drawing/2014/main" val="2215101625"/>
                    </a:ext>
                  </a:extLst>
                </a:gridCol>
                <a:gridCol w="1003929">
                  <a:extLst>
                    <a:ext uri="{9D8B030D-6E8A-4147-A177-3AD203B41FA5}">
                      <a16:colId xmlns:a16="http://schemas.microsoft.com/office/drawing/2014/main" val="1415706625"/>
                    </a:ext>
                  </a:extLst>
                </a:gridCol>
                <a:gridCol w="809647">
                  <a:extLst>
                    <a:ext uri="{9D8B030D-6E8A-4147-A177-3AD203B41FA5}">
                      <a16:colId xmlns:a16="http://schemas.microsoft.com/office/drawing/2014/main" val="4025876671"/>
                    </a:ext>
                  </a:extLst>
                </a:gridCol>
                <a:gridCol w="1086589">
                  <a:extLst>
                    <a:ext uri="{9D8B030D-6E8A-4147-A177-3AD203B41FA5}">
                      <a16:colId xmlns:a16="http://schemas.microsoft.com/office/drawing/2014/main" val="3543369483"/>
                    </a:ext>
                  </a:extLst>
                </a:gridCol>
                <a:gridCol w="1400946">
                  <a:extLst>
                    <a:ext uri="{9D8B030D-6E8A-4147-A177-3AD203B41FA5}">
                      <a16:colId xmlns:a16="http://schemas.microsoft.com/office/drawing/2014/main" val="4078475640"/>
                    </a:ext>
                  </a:extLst>
                </a:gridCol>
              </a:tblGrid>
              <a:tr h="480060">
                <a:tc>
                  <a:txBody>
                    <a:bodyPr/>
                    <a:lstStyle/>
                    <a:p>
                      <a:r>
                        <a:rPr lang="en-US" sz="1400" dirty="0"/>
                        <a:t>Group</a:t>
                      </a:r>
                    </a:p>
                  </a:txBody>
                  <a:tcPr marL="68580" marR="68580" marT="34290" marB="34290"/>
                </a:tc>
                <a:tc>
                  <a:txBody>
                    <a:bodyPr/>
                    <a:lstStyle/>
                    <a:p>
                      <a:pPr algn="ctr"/>
                      <a:r>
                        <a:rPr lang="en-US" sz="1400" dirty="0"/>
                        <a:t>Age</a:t>
                      </a:r>
                    </a:p>
                  </a:txBody>
                  <a:tcPr marL="68580" marR="68580" marT="34290" marB="34290"/>
                </a:tc>
                <a:tc>
                  <a:txBody>
                    <a:bodyPr/>
                    <a:lstStyle/>
                    <a:p>
                      <a:pPr algn="ctr"/>
                      <a:r>
                        <a:rPr lang="en-US" sz="1400" dirty="0"/>
                        <a:t>Term</a:t>
                      </a:r>
                    </a:p>
                  </a:txBody>
                  <a:tcPr marL="68580" marR="68580" marT="34290" marB="34290"/>
                </a:tc>
                <a:tc>
                  <a:txBody>
                    <a:bodyPr/>
                    <a:lstStyle/>
                    <a:p>
                      <a:pPr algn="ctr"/>
                      <a:r>
                        <a:rPr lang="en-US" sz="1400" dirty="0"/>
                        <a:t>Sum assured</a:t>
                      </a:r>
                    </a:p>
                  </a:txBody>
                  <a:tcPr marL="68580" marR="68580" marT="34290" marB="34290"/>
                </a:tc>
                <a:tc>
                  <a:txBody>
                    <a:bodyPr/>
                    <a:lstStyle/>
                    <a:p>
                      <a:pPr algn="ctr"/>
                      <a:r>
                        <a:rPr lang="en-US" sz="1400" dirty="0"/>
                        <a:t>Total Premium </a:t>
                      </a:r>
                    </a:p>
                  </a:txBody>
                  <a:tcPr marL="68580" marR="68580" marT="34290" marB="34290"/>
                </a:tc>
                <a:extLst>
                  <a:ext uri="{0D108BD9-81ED-4DB2-BD59-A6C34878D82A}">
                    <a16:rowId xmlns:a16="http://schemas.microsoft.com/office/drawing/2014/main" val="97553660"/>
                  </a:ext>
                </a:extLst>
              </a:tr>
              <a:tr h="274320">
                <a:tc>
                  <a:txBody>
                    <a:bodyPr/>
                    <a:lstStyle/>
                    <a:p>
                      <a:r>
                        <a:rPr lang="en-US" sz="1400" dirty="0"/>
                        <a:t>Group 1</a:t>
                      </a:r>
                      <a:endParaRPr lang="en-US" sz="1400" b="1" dirty="0">
                        <a:solidFill>
                          <a:schemeClr val="tx1"/>
                        </a:solidFill>
                      </a:endParaRPr>
                    </a:p>
                  </a:txBody>
                  <a:tcPr marL="68580" marR="68580" marT="34290" marB="34290"/>
                </a:tc>
                <a:tc>
                  <a:txBody>
                    <a:bodyPr/>
                    <a:lstStyle/>
                    <a:p>
                      <a:pPr algn="ctr"/>
                      <a:r>
                        <a:rPr lang="en-US" sz="1400" dirty="0"/>
                        <a:t>30.0</a:t>
                      </a:r>
                      <a:endParaRPr lang="en-US" sz="1400" b="1" dirty="0">
                        <a:solidFill>
                          <a:schemeClr val="tx1"/>
                        </a:solidFill>
                      </a:endParaRPr>
                    </a:p>
                  </a:txBody>
                  <a:tcPr marL="68580" marR="68580" marT="34290" marB="34290"/>
                </a:tc>
                <a:tc>
                  <a:txBody>
                    <a:bodyPr/>
                    <a:lstStyle/>
                    <a:p>
                      <a:pPr algn="ctr"/>
                      <a:r>
                        <a:rPr lang="en-US" sz="1400" dirty="0"/>
                        <a:t>10.40</a:t>
                      </a:r>
                      <a:endParaRPr lang="en-US" sz="1400" b="1" dirty="0">
                        <a:solidFill>
                          <a:schemeClr val="tx1"/>
                        </a:solidFill>
                      </a:endParaRPr>
                    </a:p>
                  </a:txBody>
                  <a:tcPr marL="68580" marR="68580" marT="34290" marB="34290"/>
                </a:tc>
                <a:tc>
                  <a:txBody>
                    <a:bodyPr/>
                    <a:lstStyle/>
                    <a:p>
                      <a:pPr algn="ctr"/>
                      <a:r>
                        <a:rPr lang="en-US" sz="1400" dirty="0"/>
                        <a:t>355172</a:t>
                      </a:r>
                      <a:endParaRPr lang="en-US" sz="1400" b="1" dirty="0">
                        <a:solidFill>
                          <a:schemeClr val="tx1"/>
                        </a:solidFill>
                      </a:endParaRPr>
                    </a:p>
                  </a:txBody>
                  <a:tcPr marL="68580" marR="68580" marT="34290" marB="34290"/>
                </a:tc>
                <a:tc>
                  <a:txBody>
                    <a:bodyPr/>
                    <a:lstStyle/>
                    <a:p>
                      <a:pPr algn="ctr"/>
                      <a:r>
                        <a:rPr lang="en-US" sz="1400" dirty="0"/>
                        <a:t>4229</a:t>
                      </a:r>
                      <a:endParaRPr lang="en-US" sz="1400" b="1" dirty="0">
                        <a:solidFill>
                          <a:schemeClr val="tx1"/>
                        </a:solidFill>
                      </a:endParaRPr>
                    </a:p>
                  </a:txBody>
                  <a:tcPr marL="68580" marR="68580" marT="34290" marB="34290"/>
                </a:tc>
                <a:extLst>
                  <a:ext uri="{0D108BD9-81ED-4DB2-BD59-A6C34878D82A}">
                    <a16:rowId xmlns:a16="http://schemas.microsoft.com/office/drawing/2014/main" val="4066525144"/>
                  </a:ext>
                </a:extLst>
              </a:tr>
              <a:tr h="274320">
                <a:tc>
                  <a:txBody>
                    <a:bodyPr/>
                    <a:lstStyle/>
                    <a:p>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extLst>
                  <a:ext uri="{0D108BD9-81ED-4DB2-BD59-A6C34878D82A}">
                    <a16:rowId xmlns:a16="http://schemas.microsoft.com/office/drawing/2014/main" val="3602922254"/>
                  </a:ext>
                </a:extLst>
              </a:tr>
              <a:tr h="274320">
                <a:tc>
                  <a:txBody>
                    <a:bodyPr/>
                    <a:lstStyle/>
                    <a:p>
                      <a:r>
                        <a:rPr lang="en-US" sz="1400" dirty="0"/>
                        <a:t>Group 2</a:t>
                      </a:r>
                      <a:endParaRPr lang="en-US" sz="1400" b="1" dirty="0"/>
                    </a:p>
                  </a:txBody>
                  <a:tcPr marL="68580" marR="68580" marT="34290" marB="34290"/>
                </a:tc>
                <a:tc>
                  <a:txBody>
                    <a:bodyPr/>
                    <a:lstStyle/>
                    <a:p>
                      <a:pPr algn="ctr"/>
                      <a:r>
                        <a:rPr lang="en-US" sz="1400" dirty="0"/>
                        <a:t>32.0</a:t>
                      </a:r>
                      <a:endParaRPr lang="en-US" sz="1400" b="1" dirty="0"/>
                    </a:p>
                  </a:txBody>
                  <a:tcPr marL="68580" marR="68580" marT="34290" marB="34290"/>
                </a:tc>
                <a:tc>
                  <a:txBody>
                    <a:bodyPr/>
                    <a:lstStyle/>
                    <a:p>
                      <a:pPr algn="ctr"/>
                      <a:r>
                        <a:rPr lang="en-US" sz="1400" dirty="0"/>
                        <a:t>10.52</a:t>
                      </a:r>
                      <a:endParaRPr lang="en-US" sz="1400" b="1" dirty="0"/>
                    </a:p>
                  </a:txBody>
                  <a:tcPr marL="68580" marR="68580" marT="34290" marB="34290"/>
                </a:tc>
                <a:tc>
                  <a:txBody>
                    <a:bodyPr/>
                    <a:lstStyle/>
                    <a:p>
                      <a:pPr algn="ctr"/>
                      <a:r>
                        <a:rPr lang="en-US" sz="1400" dirty="0"/>
                        <a:t>361022</a:t>
                      </a:r>
                      <a:endParaRPr lang="en-US" sz="1400" b="1" dirty="0"/>
                    </a:p>
                  </a:txBody>
                  <a:tcPr marL="68580" marR="68580" marT="34290" marB="34290"/>
                </a:tc>
                <a:tc>
                  <a:txBody>
                    <a:bodyPr/>
                    <a:lstStyle/>
                    <a:p>
                      <a:pPr algn="ctr"/>
                      <a:r>
                        <a:rPr lang="en-US" sz="1400" dirty="0"/>
                        <a:t>4016</a:t>
                      </a:r>
                      <a:endParaRPr lang="en-US" sz="1400" b="1" dirty="0"/>
                    </a:p>
                  </a:txBody>
                  <a:tcPr marL="68580" marR="68580" marT="34290" marB="34290"/>
                </a:tc>
                <a:extLst>
                  <a:ext uri="{0D108BD9-81ED-4DB2-BD59-A6C34878D82A}">
                    <a16:rowId xmlns:a16="http://schemas.microsoft.com/office/drawing/2014/main" val="2732212144"/>
                  </a:ext>
                </a:extLst>
              </a:tr>
              <a:tr h="274320">
                <a:tc>
                  <a:txBody>
                    <a:bodyPr/>
                    <a:lstStyle/>
                    <a:p>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extLst>
                  <a:ext uri="{0D108BD9-81ED-4DB2-BD59-A6C34878D82A}">
                    <a16:rowId xmlns:a16="http://schemas.microsoft.com/office/drawing/2014/main" val="3280777769"/>
                  </a:ext>
                </a:extLst>
              </a:tr>
              <a:tr h="274320">
                <a:tc>
                  <a:txBody>
                    <a:bodyPr/>
                    <a:lstStyle/>
                    <a:p>
                      <a:r>
                        <a:rPr lang="en-US" sz="1400" dirty="0"/>
                        <a:t>Group 3</a:t>
                      </a:r>
                      <a:endParaRPr lang="en-US" sz="1400" b="1" dirty="0"/>
                    </a:p>
                  </a:txBody>
                  <a:tcPr marL="68580" marR="68580" marT="34290" marB="34290"/>
                </a:tc>
                <a:tc>
                  <a:txBody>
                    <a:bodyPr/>
                    <a:lstStyle/>
                    <a:p>
                      <a:pPr algn="ctr"/>
                      <a:r>
                        <a:rPr lang="en-US" sz="1400" dirty="0"/>
                        <a:t>34.3</a:t>
                      </a:r>
                      <a:endParaRPr lang="en-US" sz="1400" b="1" dirty="0"/>
                    </a:p>
                  </a:txBody>
                  <a:tcPr marL="68580" marR="68580" marT="34290" marB="34290"/>
                </a:tc>
                <a:tc>
                  <a:txBody>
                    <a:bodyPr/>
                    <a:lstStyle/>
                    <a:p>
                      <a:pPr algn="ctr"/>
                      <a:r>
                        <a:rPr lang="en-US" sz="1400" dirty="0"/>
                        <a:t>10.72</a:t>
                      </a:r>
                      <a:endParaRPr lang="en-US" sz="1400" b="1" dirty="0"/>
                    </a:p>
                  </a:txBody>
                  <a:tcPr marL="68580" marR="68580" marT="34290" marB="34290"/>
                </a:tc>
                <a:tc>
                  <a:txBody>
                    <a:bodyPr/>
                    <a:lstStyle/>
                    <a:p>
                      <a:pPr algn="ctr"/>
                      <a:r>
                        <a:rPr lang="en-US" sz="1400" dirty="0"/>
                        <a:t>359355</a:t>
                      </a:r>
                      <a:endParaRPr lang="en-US" sz="1400" b="1" dirty="0"/>
                    </a:p>
                  </a:txBody>
                  <a:tcPr marL="68580" marR="68580" marT="34290" marB="34290"/>
                </a:tc>
                <a:tc>
                  <a:txBody>
                    <a:bodyPr/>
                    <a:lstStyle/>
                    <a:p>
                      <a:pPr algn="ctr"/>
                      <a:r>
                        <a:rPr lang="en-US" sz="1400" dirty="0"/>
                        <a:t>4100</a:t>
                      </a:r>
                      <a:endParaRPr lang="en-US" sz="1400" b="1" dirty="0"/>
                    </a:p>
                  </a:txBody>
                  <a:tcPr marL="68580" marR="68580" marT="34290" marB="34290"/>
                </a:tc>
                <a:extLst>
                  <a:ext uri="{0D108BD9-81ED-4DB2-BD59-A6C34878D82A}">
                    <a16:rowId xmlns:a16="http://schemas.microsoft.com/office/drawing/2014/main" val="184227300"/>
                  </a:ext>
                </a:extLst>
              </a:tr>
              <a:tr h="274320">
                <a:tc>
                  <a:txBody>
                    <a:bodyPr/>
                    <a:lstStyle/>
                    <a:p>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extLst>
                  <a:ext uri="{0D108BD9-81ED-4DB2-BD59-A6C34878D82A}">
                    <a16:rowId xmlns:a16="http://schemas.microsoft.com/office/drawing/2014/main" val="2813823899"/>
                  </a:ext>
                </a:extLst>
              </a:tr>
              <a:tr h="274320">
                <a:tc>
                  <a:txBody>
                    <a:bodyPr/>
                    <a:lstStyle/>
                    <a:p>
                      <a:r>
                        <a:rPr lang="en-US" sz="1400" dirty="0"/>
                        <a:t>Group 4</a:t>
                      </a:r>
                      <a:endParaRPr lang="en-US" sz="1400" b="1" dirty="0"/>
                    </a:p>
                  </a:txBody>
                  <a:tcPr marL="68580" marR="68580" marT="34290" marB="34290"/>
                </a:tc>
                <a:tc>
                  <a:txBody>
                    <a:bodyPr/>
                    <a:lstStyle/>
                    <a:p>
                      <a:pPr algn="ctr"/>
                      <a:r>
                        <a:rPr lang="en-US" sz="1400" dirty="0"/>
                        <a:t>35.6</a:t>
                      </a:r>
                      <a:endParaRPr lang="en-US" sz="1400" b="1" dirty="0"/>
                    </a:p>
                  </a:txBody>
                  <a:tcPr marL="68580" marR="68580" marT="34290" marB="34290"/>
                </a:tc>
                <a:tc>
                  <a:txBody>
                    <a:bodyPr/>
                    <a:lstStyle/>
                    <a:p>
                      <a:pPr algn="ctr"/>
                      <a:r>
                        <a:rPr lang="en-US" sz="1400" dirty="0"/>
                        <a:t>11.26</a:t>
                      </a:r>
                      <a:endParaRPr lang="en-US" sz="1400" b="1" dirty="0"/>
                    </a:p>
                  </a:txBody>
                  <a:tcPr marL="68580" marR="68580" marT="34290" marB="34290"/>
                </a:tc>
                <a:tc>
                  <a:txBody>
                    <a:bodyPr/>
                    <a:lstStyle/>
                    <a:p>
                      <a:pPr algn="ctr"/>
                      <a:r>
                        <a:rPr lang="en-US" sz="1400" dirty="0"/>
                        <a:t>497963</a:t>
                      </a:r>
                      <a:endParaRPr lang="en-US" sz="1400" b="1" dirty="0"/>
                    </a:p>
                  </a:txBody>
                  <a:tcPr marL="68580" marR="68580" marT="34290" marB="34290"/>
                </a:tc>
                <a:tc>
                  <a:txBody>
                    <a:bodyPr/>
                    <a:lstStyle/>
                    <a:p>
                      <a:pPr algn="ctr"/>
                      <a:r>
                        <a:rPr lang="en-US" sz="1400" dirty="0"/>
                        <a:t>4867</a:t>
                      </a:r>
                      <a:endParaRPr lang="en-US" sz="1400" b="1" dirty="0"/>
                    </a:p>
                  </a:txBody>
                  <a:tcPr marL="68580" marR="68580" marT="34290" marB="34290"/>
                </a:tc>
                <a:extLst>
                  <a:ext uri="{0D108BD9-81ED-4DB2-BD59-A6C34878D82A}">
                    <a16:rowId xmlns:a16="http://schemas.microsoft.com/office/drawing/2014/main" val="2813392843"/>
                  </a:ext>
                </a:extLst>
              </a:tr>
              <a:tr h="274320">
                <a:tc>
                  <a:txBody>
                    <a:bodyPr/>
                    <a:lstStyle/>
                    <a:p>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extLst>
                  <a:ext uri="{0D108BD9-81ED-4DB2-BD59-A6C34878D82A}">
                    <a16:rowId xmlns:a16="http://schemas.microsoft.com/office/drawing/2014/main" val="2191657155"/>
                  </a:ext>
                </a:extLst>
              </a:tr>
              <a:tr h="274320">
                <a:tc>
                  <a:txBody>
                    <a:bodyPr/>
                    <a:lstStyle/>
                    <a:p>
                      <a:r>
                        <a:rPr lang="en-US" sz="1400" dirty="0"/>
                        <a:t>Group 5</a:t>
                      </a:r>
                      <a:endParaRPr lang="en-US" sz="1400" b="1" dirty="0"/>
                    </a:p>
                  </a:txBody>
                  <a:tcPr marL="68580" marR="68580" marT="34290" marB="34290"/>
                </a:tc>
                <a:tc>
                  <a:txBody>
                    <a:bodyPr/>
                    <a:lstStyle/>
                    <a:p>
                      <a:pPr algn="ctr"/>
                      <a:r>
                        <a:rPr lang="en-US" sz="1400" dirty="0"/>
                        <a:t>36.1</a:t>
                      </a:r>
                      <a:endParaRPr lang="en-US" sz="1400" b="1" dirty="0"/>
                    </a:p>
                  </a:txBody>
                  <a:tcPr marL="68580" marR="68580" marT="34290" marB="34290"/>
                </a:tc>
                <a:tc>
                  <a:txBody>
                    <a:bodyPr/>
                    <a:lstStyle/>
                    <a:p>
                      <a:pPr algn="ctr"/>
                      <a:r>
                        <a:rPr lang="en-US" sz="1400" dirty="0"/>
                        <a:t>11.72</a:t>
                      </a:r>
                      <a:endParaRPr lang="en-US" sz="1400" b="1" dirty="0"/>
                    </a:p>
                  </a:txBody>
                  <a:tcPr marL="68580" marR="68580" marT="34290" marB="34290"/>
                </a:tc>
                <a:tc>
                  <a:txBody>
                    <a:bodyPr/>
                    <a:lstStyle/>
                    <a:p>
                      <a:pPr algn="ctr"/>
                      <a:r>
                        <a:rPr lang="en-US" sz="1400" dirty="0"/>
                        <a:t>565714</a:t>
                      </a:r>
                      <a:endParaRPr lang="en-US" sz="1400" b="1" dirty="0"/>
                    </a:p>
                  </a:txBody>
                  <a:tcPr marL="68580" marR="68580" marT="34290" marB="34290"/>
                </a:tc>
                <a:tc>
                  <a:txBody>
                    <a:bodyPr/>
                    <a:lstStyle/>
                    <a:p>
                      <a:pPr algn="ctr"/>
                      <a:r>
                        <a:rPr lang="en-US" sz="1400" dirty="0"/>
                        <a:t>5613</a:t>
                      </a:r>
                      <a:endParaRPr lang="en-US" sz="1400" b="1" dirty="0"/>
                    </a:p>
                  </a:txBody>
                  <a:tcPr marL="68580" marR="68580" marT="34290" marB="34290"/>
                </a:tc>
                <a:extLst>
                  <a:ext uri="{0D108BD9-81ED-4DB2-BD59-A6C34878D82A}">
                    <a16:rowId xmlns:a16="http://schemas.microsoft.com/office/drawing/2014/main" val="2711480313"/>
                  </a:ext>
                </a:extLst>
              </a:tr>
              <a:tr h="274320">
                <a:tc>
                  <a:txBody>
                    <a:bodyPr/>
                    <a:lstStyle/>
                    <a:p>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endParaRPr lang="en-US" sz="1400" b="1" dirty="0"/>
                    </a:p>
                  </a:txBody>
                  <a:tcPr marL="68580" marR="68580" marT="34290" marB="34290"/>
                </a:tc>
                <a:extLst>
                  <a:ext uri="{0D108BD9-81ED-4DB2-BD59-A6C34878D82A}">
                    <a16:rowId xmlns:a16="http://schemas.microsoft.com/office/drawing/2014/main" val="4161351762"/>
                  </a:ext>
                </a:extLst>
              </a:tr>
              <a:tr h="274320">
                <a:tc>
                  <a:txBody>
                    <a:bodyPr/>
                    <a:lstStyle/>
                    <a:p>
                      <a:r>
                        <a:rPr lang="en-US" sz="1400" dirty="0"/>
                        <a:t>Group 6</a:t>
                      </a:r>
                      <a:endParaRPr lang="en-US" sz="1400" b="1" dirty="0"/>
                    </a:p>
                  </a:txBody>
                  <a:tcPr marL="68580" marR="68580" marT="34290" marB="34290"/>
                </a:tc>
                <a:tc>
                  <a:txBody>
                    <a:bodyPr/>
                    <a:lstStyle/>
                    <a:p>
                      <a:pPr algn="ctr"/>
                      <a:r>
                        <a:rPr lang="en-US" sz="1400" dirty="0"/>
                        <a:t>37.8</a:t>
                      </a:r>
                      <a:endParaRPr lang="en-US" sz="1400" b="1" dirty="0"/>
                    </a:p>
                  </a:txBody>
                  <a:tcPr marL="68580" marR="68580" marT="34290" marB="34290"/>
                </a:tc>
                <a:tc>
                  <a:txBody>
                    <a:bodyPr/>
                    <a:lstStyle/>
                    <a:p>
                      <a:pPr algn="ctr"/>
                      <a:r>
                        <a:rPr lang="en-US" sz="1400" dirty="0"/>
                        <a:t>11.75</a:t>
                      </a:r>
                      <a:endParaRPr lang="en-US" sz="1400" b="1" dirty="0"/>
                    </a:p>
                  </a:txBody>
                  <a:tcPr marL="68580" marR="68580" marT="34290" marB="34290"/>
                </a:tc>
                <a:tc>
                  <a:txBody>
                    <a:bodyPr/>
                    <a:lstStyle/>
                    <a:p>
                      <a:pPr algn="ctr"/>
                      <a:r>
                        <a:rPr lang="en-US" sz="1400" dirty="0"/>
                        <a:t>799034</a:t>
                      </a:r>
                      <a:endParaRPr lang="en-US" sz="1400" b="1" dirty="0"/>
                    </a:p>
                  </a:txBody>
                  <a:tcPr marL="68580" marR="68580" marT="34290" marB="34290"/>
                </a:tc>
                <a:tc>
                  <a:txBody>
                    <a:bodyPr/>
                    <a:lstStyle/>
                    <a:p>
                      <a:pPr algn="ctr"/>
                      <a:r>
                        <a:rPr lang="en-US" sz="1400" dirty="0"/>
                        <a:t>9415</a:t>
                      </a:r>
                      <a:endParaRPr lang="en-US" sz="1400" b="1" dirty="0"/>
                    </a:p>
                  </a:txBody>
                  <a:tcPr marL="68580" marR="68580" marT="34290" marB="34290"/>
                </a:tc>
                <a:extLst>
                  <a:ext uri="{0D108BD9-81ED-4DB2-BD59-A6C34878D82A}">
                    <a16:rowId xmlns:a16="http://schemas.microsoft.com/office/drawing/2014/main" val="4274667095"/>
                  </a:ext>
                </a:extLst>
              </a:tr>
            </a:tbl>
          </a:graphicData>
        </a:graphic>
      </p:graphicFrame>
      <p:sp>
        <p:nvSpPr>
          <p:cNvPr id="4" name="Text Placeholder 3">
            <a:extLst>
              <a:ext uri="{FF2B5EF4-FFF2-40B4-BE49-F238E27FC236}">
                <a16:creationId xmlns:a16="http://schemas.microsoft.com/office/drawing/2014/main" id="{3E23CA4C-255C-C34D-92DF-0C728F250F16}"/>
              </a:ext>
            </a:extLst>
          </p:cNvPr>
          <p:cNvSpPr>
            <a:spLocks noGrp="1"/>
          </p:cNvSpPr>
          <p:nvPr>
            <p:ph type="body" sz="half" idx="2"/>
          </p:nvPr>
        </p:nvSpPr>
        <p:spPr>
          <a:xfrm>
            <a:off x="191387" y="1789408"/>
            <a:ext cx="2856614" cy="2592536"/>
          </a:xfrm>
          <a:solidFill>
            <a:schemeClr val="bg1"/>
          </a:solidFill>
          <a:ln>
            <a:solidFill>
              <a:srgbClr val="000000"/>
            </a:solidFill>
          </a:ln>
        </p:spPr>
        <p:txBody>
          <a:bodyPr>
            <a:normAutofit/>
          </a:bodyPr>
          <a:lstStyle/>
          <a:p>
            <a:r>
              <a:rPr lang="en-US" sz="1050" b="1" dirty="0"/>
              <a:t>Group 1: Agent = 1 policy (540)</a:t>
            </a:r>
          </a:p>
          <a:p>
            <a:endParaRPr lang="en-US" sz="1050" b="1" dirty="0"/>
          </a:p>
          <a:p>
            <a:r>
              <a:rPr lang="en-US" sz="1050" b="1" dirty="0"/>
              <a:t>Group 2: Agent = 2  (287)</a:t>
            </a:r>
          </a:p>
          <a:p>
            <a:endParaRPr lang="en-US" sz="1050" b="1" dirty="0"/>
          </a:p>
          <a:p>
            <a:r>
              <a:rPr lang="en-US" sz="1050" b="1" dirty="0"/>
              <a:t>Group 3: Agent = 3 -19 (845)</a:t>
            </a:r>
          </a:p>
          <a:p>
            <a:endParaRPr lang="en-US" sz="1050" b="1" dirty="0"/>
          </a:p>
          <a:p>
            <a:r>
              <a:rPr lang="en-US" sz="1050" b="1" dirty="0"/>
              <a:t>Group 4: Agent = 20 – 100 (329)</a:t>
            </a:r>
          </a:p>
          <a:p>
            <a:endParaRPr lang="en-US" sz="1050" b="1" dirty="0"/>
          </a:p>
          <a:p>
            <a:r>
              <a:rPr lang="en-US" sz="1050" b="1" dirty="0"/>
              <a:t>Group 5: Agent = 101 -296 (329)</a:t>
            </a:r>
          </a:p>
          <a:p>
            <a:endParaRPr lang="en-US" sz="1050" b="1" dirty="0"/>
          </a:p>
          <a:p>
            <a:r>
              <a:rPr lang="en-US" sz="1050" b="1" dirty="0"/>
              <a:t>Group 6: Agent = 300 -680 (14)</a:t>
            </a:r>
          </a:p>
          <a:p>
            <a:endParaRPr lang="en-US" dirty="0"/>
          </a:p>
          <a:p>
            <a:endParaRPr lang="en-US" dirty="0"/>
          </a:p>
          <a:p>
            <a:endParaRPr lang="en-US" dirty="0"/>
          </a:p>
        </p:txBody>
      </p:sp>
      <p:sp>
        <p:nvSpPr>
          <p:cNvPr id="6" name="Rectangle 2">
            <a:extLst>
              <a:ext uri="{FF2B5EF4-FFF2-40B4-BE49-F238E27FC236}">
                <a16:creationId xmlns:a16="http://schemas.microsoft.com/office/drawing/2014/main" id="{C33B4741-61C9-A54C-8407-B27C2C17BADC}"/>
              </a:ext>
            </a:extLst>
          </p:cNvPr>
          <p:cNvSpPr txBox="1">
            <a:spLocks noChangeArrowheads="1"/>
          </p:cNvSpPr>
          <p:nvPr/>
        </p:nvSpPr>
        <p:spPr bwMode="auto">
          <a:xfrm>
            <a:off x="597483" y="228600"/>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Average of variables for each group</a:t>
            </a:r>
          </a:p>
        </p:txBody>
      </p:sp>
    </p:spTree>
    <p:extLst>
      <p:ext uri="{BB962C8B-B14F-4D97-AF65-F5344CB8AC3E}">
        <p14:creationId xmlns:p14="http://schemas.microsoft.com/office/powerpoint/2010/main" val="14245528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F78FDAB-CD78-8145-9BC6-D6F37BC2E476}"/>
              </a:ext>
            </a:extLst>
          </p:cNvPr>
          <p:cNvSpPr txBox="1">
            <a:spLocks noChangeArrowheads="1"/>
          </p:cNvSpPr>
          <p:nvPr/>
        </p:nvSpPr>
        <p:spPr bwMode="auto">
          <a:xfrm>
            <a:off x="1143000" y="419100"/>
            <a:ext cx="7132320" cy="5715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Overview</a:t>
            </a:r>
          </a:p>
        </p:txBody>
      </p:sp>
      <p:sp>
        <p:nvSpPr>
          <p:cNvPr id="6" name="Content Placeholder 5">
            <a:extLst>
              <a:ext uri="{FF2B5EF4-FFF2-40B4-BE49-F238E27FC236}">
                <a16:creationId xmlns:a16="http://schemas.microsoft.com/office/drawing/2014/main" id="{93C74AF6-1AC6-7C46-82C2-8C0FEC50513A}"/>
              </a:ext>
            </a:extLst>
          </p:cNvPr>
          <p:cNvSpPr>
            <a:spLocks noGrp="1"/>
          </p:cNvSpPr>
          <p:nvPr>
            <p:ph idx="1"/>
          </p:nvPr>
        </p:nvSpPr>
        <p:spPr>
          <a:xfrm>
            <a:off x="664424" y="1219200"/>
            <a:ext cx="7772400" cy="5253759"/>
          </a:xfrm>
        </p:spPr>
        <p:txBody>
          <a:bodyPr/>
          <a:lstStyle/>
          <a:p>
            <a:r>
              <a:rPr lang="en-US" sz="2800" dirty="0">
                <a:latin typeface="Arial" panose="020B0604020202020204" pitchFamily="34" charset="0"/>
                <a:cs typeface="Arial" panose="020B0604020202020204" pitchFamily="34" charset="0"/>
              </a:rPr>
              <a:t>Introduction</a:t>
            </a:r>
          </a:p>
          <a:p>
            <a:pPr marL="0" indent="0">
              <a:buNone/>
            </a:pPr>
            <a:r>
              <a:rPr lang="en-US" sz="28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Data Science</a:t>
            </a:r>
          </a:p>
          <a:p>
            <a:pPr marL="0" indent="0">
              <a:buNone/>
            </a:pPr>
            <a:r>
              <a:rPr lang="en-US" sz="2400" dirty="0">
                <a:latin typeface="Arial" panose="020B0604020202020204" pitchFamily="34" charset="0"/>
                <a:cs typeface="Arial" panose="020B0604020202020204" pitchFamily="34" charset="0"/>
              </a:rPr>
              <a:t>	- Analytics</a:t>
            </a:r>
          </a:p>
          <a:p>
            <a:pPr marL="0" indent="0">
              <a:buNone/>
            </a:pP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Data Science and Analytics Projects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Questions</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63943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2"/>
          <a:stretch>
            <a:fillRect/>
          </a:stretch>
        </p:blipFill>
        <p:spPr>
          <a:xfrm>
            <a:off x="727786" y="2112118"/>
            <a:ext cx="2680553" cy="1450481"/>
          </a:xfrm>
          <a:prstGeom prst="rect">
            <a:avLst/>
          </a:prstGeom>
        </p:spPr>
      </p:pic>
      <p:sp>
        <p:nvSpPr>
          <p:cNvPr id="8" name="Rectangle 2">
            <a:extLst>
              <a:ext uri="{FF2B5EF4-FFF2-40B4-BE49-F238E27FC236}">
                <a16:creationId xmlns:a16="http://schemas.microsoft.com/office/drawing/2014/main" id="{7697DAA4-8797-7A4A-ABF2-546DB1CBDE92}"/>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1</a:t>
            </a:r>
          </a:p>
        </p:txBody>
      </p:sp>
    </p:spTree>
    <p:extLst>
      <p:ext uri="{BB962C8B-B14F-4D97-AF65-F5344CB8AC3E}">
        <p14:creationId xmlns:p14="http://schemas.microsoft.com/office/powerpoint/2010/main" val="41314671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FCE138-30A6-3842-B1A3-CD34F02E9A54}"/>
              </a:ext>
            </a:extLst>
          </p:cNvPr>
          <p:cNvPicPr>
            <a:picLocks noChangeAspect="1"/>
          </p:cNvPicPr>
          <p:nvPr/>
        </p:nvPicPr>
        <p:blipFill>
          <a:blip r:embed="rId2"/>
          <a:stretch>
            <a:fillRect/>
          </a:stretch>
        </p:blipFill>
        <p:spPr>
          <a:xfrm>
            <a:off x="3518603" y="2112118"/>
            <a:ext cx="2410945" cy="1444558"/>
          </a:xfrm>
          <a:prstGeom prst="rect">
            <a:avLst/>
          </a:prstGeom>
        </p:spPr>
      </p:pic>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3"/>
          <a:stretch>
            <a:fillRect/>
          </a:stretch>
        </p:blipFill>
        <p:spPr>
          <a:xfrm>
            <a:off x="727786" y="2112118"/>
            <a:ext cx="2680553" cy="1450481"/>
          </a:xfrm>
          <a:prstGeom prst="rect">
            <a:avLst/>
          </a:prstGeom>
        </p:spPr>
      </p:pic>
      <p:sp>
        <p:nvSpPr>
          <p:cNvPr id="11" name="Rectangle 2">
            <a:extLst>
              <a:ext uri="{FF2B5EF4-FFF2-40B4-BE49-F238E27FC236}">
                <a16:creationId xmlns:a16="http://schemas.microsoft.com/office/drawing/2014/main" id="{13335840-754E-5743-AFE4-374145E0B153}"/>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2 added</a:t>
            </a:r>
          </a:p>
        </p:txBody>
      </p:sp>
    </p:spTree>
    <p:extLst>
      <p:ext uri="{BB962C8B-B14F-4D97-AF65-F5344CB8AC3E}">
        <p14:creationId xmlns:p14="http://schemas.microsoft.com/office/powerpoint/2010/main" val="210024542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31A3D5-5BAC-E34C-9ECD-F0DE228C8B7E}"/>
              </a:ext>
            </a:extLst>
          </p:cNvPr>
          <p:cNvPicPr>
            <a:picLocks noChangeAspect="1"/>
          </p:cNvPicPr>
          <p:nvPr/>
        </p:nvPicPr>
        <p:blipFill>
          <a:blip r:embed="rId2"/>
          <a:stretch>
            <a:fillRect/>
          </a:stretch>
        </p:blipFill>
        <p:spPr>
          <a:xfrm>
            <a:off x="6081962" y="2112118"/>
            <a:ext cx="2408160" cy="1429967"/>
          </a:xfrm>
          <a:prstGeom prst="rect">
            <a:avLst/>
          </a:prstGeom>
        </p:spPr>
      </p:pic>
      <p:pic>
        <p:nvPicPr>
          <p:cNvPr id="12" name="Picture 11">
            <a:extLst>
              <a:ext uri="{FF2B5EF4-FFF2-40B4-BE49-F238E27FC236}">
                <a16:creationId xmlns:a16="http://schemas.microsoft.com/office/drawing/2014/main" id="{EDFCE138-30A6-3842-B1A3-CD34F02E9A54}"/>
              </a:ext>
            </a:extLst>
          </p:cNvPr>
          <p:cNvPicPr>
            <a:picLocks noChangeAspect="1"/>
          </p:cNvPicPr>
          <p:nvPr/>
        </p:nvPicPr>
        <p:blipFill>
          <a:blip r:embed="rId3"/>
          <a:stretch>
            <a:fillRect/>
          </a:stretch>
        </p:blipFill>
        <p:spPr>
          <a:xfrm>
            <a:off x="3518603" y="2112118"/>
            <a:ext cx="2410945" cy="1444558"/>
          </a:xfrm>
          <a:prstGeom prst="rect">
            <a:avLst/>
          </a:prstGeom>
        </p:spPr>
      </p:pic>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4"/>
          <a:stretch>
            <a:fillRect/>
          </a:stretch>
        </p:blipFill>
        <p:spPr>
          <a:xfrm>
            <a:off x="727786" y="2112118"/>
            <a:ext cx="2680553" cy="1450481"/>
          </a:xfrm>
          <a:prstGeom prst="rect">
            <a:avLst/>
          </a:prstGeom>
        </p:spPr>
      </p:pic>
      <p:sp>
        <p:nvSpPr>
          <p:cNvPr id="11" name="Rectangle 2">
            <a:extLst>
              <a:ext uri="{FF2B5EF4-FFF2-40B4-BE49-F238E27FC236}">
                <a16:creationId xmlns:a16="http://schemas.microsoft.com/office/drawing/2014/main" id="{C395A771-C747-2D48-A6E4-B8D90E34EBBA}"/>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3 added</a:t>
            </a:r>
          </a:p>
        </p:txBody>
      </p:sp>
    </p:spTree>
    <p:extLst>
      <p:ext uri="{BB962C8B-B14F-4D97-AF65-F5344CB8AC3E}">
        <p14:creationId xmlns:p14="http://schemas.microsoft.com/office/powerpoint/2010/main" val="26723802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555125-5D5C-CC4B-8962-577AE62E053D}"/>
              </a:ext>
            </a:extLst>
          </p:cNvPr>
          <p:cNvPicPr>
            <a:picLocks noChangeAspect="1"/>
          </p:cNvPicPr>
          <p:nvPr/>
        </p:nvPicPr>
        <p:blipFill>
          <a:blip r:embed="rId2"/>
          <a:stretch>
            <a:fillRect/>
          </a:stretch>
        </p:blipFill>
        <p:spPr>
          <a:xfrm>
            <a:off x="727786" y="3725897"/>
            <a:ext cx="2680554" cy="1446966"/>
          </a:xfrm>
          <a:prstGeom prst="rect">
            <a:avLst/>
          </a:prstGeom>
        </p:spPr>
      </p:pic>
      <p:pic>
        <p:nvPicPr>
          <p:cNvPr id="10" name="Picture 9">
            <a:extLst>
              <a:ext uri="{FF2B5EF4-FFF2-40B4-BE49-F238E27FC236}">
                <a16:creationId xmlns:a16="http://schemas.microsoft.com/office/drawing/2014/main" id="{F731A3D5-5BAC-E34C-9ECD-F0DE228C8B7E}"/>
              </a:ext>
            </a:extLst>
          </p:cNvPr>
          <p:cNvPicPr>
            <a:picLocks noChangeAspect="1"/>
          </p:cNvPicPr>
          <p:nvPr/>
        </p:nvPicPr>
        <p:blipFill>
          <a:blip r:embed="rId3"/>
          <a:stretch>
            <a:fillRect/>
          </a:stretch>
        </p:blipFill>
        <p:spPr>
          <a:xfrm>
            <a:off x="6081962" y="2112118"/>
            <a:ext cx="2408160" cy="1429967"/>
          </a:xfrm>
          <a:prstGeom prst="rect">
            <a:avLst/>
          </a:prstGeom>
        </p:spPr>
      </p:pic>
      <p:pic>
        <p:nvPicPr>
          <p:cNvPr id="12" name="Picture 11">
            <a:extLst>
              <a:ext uri="{FF2B5EF4-FFF2-40B4-BE49-F238E27FC236}">
                <a16:creationId xmlns:a16="http://schemas.microsoft.com/office/drawing/2014/main" id="{EDFCE138-30A6-3842-B1A3-CD34F02E9A54}"/>
              </a:ext>
            </a:extLst>
          </p:cNvPr>
          <p:cNvPicPr>
            <a:picLocks noChangeAspect="1"/>
          </p:cNvPicPr>
          <p:nvPr/>
        </p:nvPicPr>
        <p:blipFill>
          <a:blip r:embed="rId4"/>
          <a:stretch>
            <a:fillRect/>
          </a:stretch>
        </p:blipFill>
        <p:spPr>
          <a:xfrm>
            <a:off x="3518603" y="2112118"/>
            <a:ext cx="2410945" cy="1444558"/>
          </a:xfrm>
          <a:prstGeom prst="rect">
            <a:avLst/>
          </a:prstGeom>
        </p:spPr>
      </p:pic>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5"/>
          <a:stretch>
            <a:fillRect/>
          </a:stretch>
        </p:blipFill>
        <p:spPr>
          <a:xfrm>
            <a:off x="727786" y="2112118"/>
            <a:ext cx="2680553" cy="1450481"/>
          </a:xfrm>
          <a:prstGeom prst="rect">
            <a:avLst/>
          </a:prstGeom>
        </p:spPr>
      </p:pic>
      <p:sp>
        <p:nvSpPr>
          <p:cNvPr id="11" name="Rectangle 2">
            <a:extLst>
              <a:ext uri="{FF2B5EF4-FFF2-40B4-BE49-F238E27FC236}">
                <a16:creationId xmlns:a16="http://schemas.microsoft.com/office/drawing/2014/main" id="{7B3079AE-DCC2-D04A-93A4-A355739F18D4}"/>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4 added</a:t>
            </a:r>
          </a:p>
        </p:txBody>
      </p:sp>
    </p:spTree>
    <p:extLst>
      <p:ext uri="{BB962C8B-B14F-4D97-AF65-F5344CB8AC3E}">
        <p14:creationId xmlns:p14="http://schemas.microsoft.com/office/powerpoint/2010/main" val="239719810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309114-A4CD-1047-AE31-E3A4CD0AB035}"/>
              </a:ext>
            </a:extLst>
          </p:cNvPr>
          <p:cNvPicPr>
            <a:picLocks noChangeAspect="1"/>
          </p:cNvPicPr>
          <p:nvPr/>
        </p:nvPicPr>
        <p:blipFill>
          <a:blip r:embed="rId2"/>
          <a:stretch>
            <a:fillRect/>
          </a:stretch>
        </p:blipFill>
        <p:spPr>
          <a:xfrm>
            <a:off x="3504012" y="3725896"/>
            <a:ext cx="2482278" cy="1421252"/>
          </a:xfrm>
          <a:prstGeom prst="rect">
            <a:avLst/>
          </a:prstGeom>
        </p:spPr>
      </p:pic>
      <p:pic>
        <p:nvPicPr>
          <p:cNvPr id="9" name="Picture 8">
            <a:extLst>
              <a:ext uri="{FF2B5EF4-FFF2-40B4-BE49-F238E27FC236}">
                <a16:creationId xmlns:a16="http://schemas.microsoft.com/office/drawing/2014/main" id="{39555125-5D5C-CC4B-8962-577AE62E053D}"/>
              </a:ext>
            </a:extLst>
          </p:cNvPr>
          <p:cNvPicPr>
            <a:picLocks noChangeAspect="1"/>
          </p:cNvPicPr>
          <p:nvPr/>
        </p:nvPicPr>
        <p:blipFill>
          <a:blip r:embed="rId3"/>
          <a:stretch>
            <a:fillRect/>
          </a:stretch>
        </p:blipFill>
        <p:spPr>
          <a:xfrm>
            <a:off x="727786" y="3725897"/>
            <a:ext cx="2680554" cy="1446966"/>
          </a:xfrm>
          <a:prstGeom prst="rect">
            <a:avLst/>
          </a:prstGeom>
        </p:spPr>
      </p:pic>
      <p:pic>
        <p:nvPicPr>
          <p:cNvPr id="10" name="Picture 9">
            <a:extLst>
              <a:ext uri="{FF2B5EF4-FFF2-40B4-BE49-F238E27FC236}">
                <a16:creationId xmlns:a16="http://schemas.microsoft.com/office/drawing/2014/main" id="{F731A3D5-5BAC-E34C-9ECD-F0DE228C8B7E}"/>
              </a:ext>
            </a:extLst>
          </p:cNvPr>
          <p:cNvPicPr>
            <a:picLocks noChangeAspect="1"/>
          </p:cNvPicPr>
          <p:nvPr/>
        </p:nvPicPr>
        <p:blipFill>
          <a:blip r:embed="rId4"/>
          <a:stretch>
            <a:fillRect/>
          </a:stretch>
        </p:blipFill>
        <p:spPr>
          <a:xfrm>
            <a:off x="6081962" y="2112118"/>
            <a:ext cx="2408160" cy="1429967"/>
          </a:xfrm>
          <a:prstGeom prst="rect">
            <a:avLst/>
          </a:prstGeom>
        </p:spPr>
      </p:pic>
      <p:pic>
        <p:nvPicPr>
          <p:cNvPr id="12" name="Picture 11">
            <a:extLst>
              <a:ext uri="{FF2B5EF4-FFF2-40B4-BE49-F238E27FC236}">
                <a16:creationId xmlns:a16="http://schemas.microsoft.com/office/drawing/2014/main" id="{EDFCE138-30A6-3842-B1A3-CD34F02E9A54}"/>
              </a:ext>
            </a:extLst>
          </p:cNvPr>
          <p:cNvPicPr>
            <a:picLocks noChangeAspect="1"/>
          </p:cNvPicPr>
          <p:nvPr/>
        </p:nvPicPr>
        <p:blipFill>
          <a:blip r:embed="rId5"/>
          <a:stretch>
            <a:fillRect/>
          </a:stretch>
        </p:blipFill>
        <p:spPr>
          <a:xfrm>
            <a:off x="3518603" y="2112118"/>
            <a:ext cx="2410945" cy="1444558"/>
          </a:xfrm>
          <a:prstGeom prst="rect">
            <a:avLst/>
          </a:prstGeom>
        </p:spPr>
      </p:pic>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6"/>
          <a:stretch>
            <a:fillRect/>
          </a:stretch>
        </p:blipFill>
        <p:spPr>
          <a:xfrm>
            <a:off x="727786" y="2112118"/>
            <a:ext cx="2680553" cy="1450481"/>
          </a:xfrm>
          <a:prstGeom prst="rect">
            <a:avLst/>
          </a:prstGeom>
        </p:spPr>
      </p:pic>
      <p:sp>
        <p:nvSpPr>
          <p:cNvPr id="11" name="Rectangle 2">
            <a:extLst>
              <a:ext uri="{FF2B5EF4-FFF2-40B4-BE49-F238E27FC236}">
                <a16:creationId xmlns:a16="http://schemas.microsoft.com/office/drawing/2014/main" id="{06DD219A-59EB-8348-9A4F-94D17AA15EC2}"/>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5 added</a:t>
            </a:r>
          </a:p>
        </p:txBody>
      </p:sp>
    </p:spTree>
    <p:extLst>
      <p:ext uri="{BB962C8B-B14F-4D97-AF65-F5344CB8AC3E}">
        <p14:creationId xmlns:p14="http://schemas.microsoft.com/office/powerpoint/2010/main" val="126912180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6DCD6-283F-4A4A-B8D8-8BF595E9F2E8}"/>
              </a:ext>
            </a:extLst>
          </p:cNvPr>
          <p:cNvPicPr>
            <a:picLocks noChangeAspect="1"/>
          </p:cNvPicPr>
          <p:nvPr/>
        </p:nvPicPr>
        <p:blipFill>
          <a:blip r:embed="rId2"/>
          <a:stretch>
            <a:fillRect/>
          </a:stretch>
        </p:blipFill>
        <p:spPr>
          <a:xfrm>
            <a:off x="6081962" y="3725897"/>
            <a:ext cx="2408160" cy="1421251"/>
          </a:xfrm>
          <a:prstGeom prst="rect">
            <a:avLst/>
          </a:prstGeom>
        </p:spPr>
      </p:pic>
      <p:pic>
        <p:nvPicPr>
          <p:cNvPr id="6" name="Picture 5">
            <a:extLst>
              <a:ext uri="{FF2B5EF4-FFF2-40B4-BE49-F238E27FC236}">
                <a16:creationId xmlns:a16="http://schemas.microsoft.com/office/drawing/2014/main" id="{2C309114-A4CD-1047-AE31-E3A4CD0AB035}"/>
              </a:ext>
            </a:extLst>
          </p:cNvPr>
          <p:cNvPicPr>
            <a:picLocks noChangeAspect="1"/>
          </p:cNvPicPr>
          <p:nvPr/>
        </p:nvPicPr>
        <p:blipFill>
          <a:blip r:embed="rId3"/>
          <a:stretch>
            <a:fillRect/>
          </a:stretch>
        </p:blipFill>
        <p:spPr>
          <a:xfrm>
            <a:off x="3504012" y="3725896"/>
            <a:ext cx="2482278" cy="1421252"/>
          </a:xfrm>
          <a:prstGeom prst="rect">
            <a:avLst/>
          </a:prstGeom>
        </p:spPr>
      </p:pic>
      <p:pic>
        <p:nvPicPr>
          <p:cNvPr id="9" name="Picture 8">
            <a:extLst>
              <a:ext uri="{FF2B5EF4-FFF2-40B4-BE49-F238E27FC236}">
                <a16:creationId xmlns:a16="http://schemas.microsoft.com/office/drawing/2014/main" id="{39555125-5D5C-CC4B-8962-577AE62E053D}"/>
              </a:ext>
            </a:extLst>
          </p:cNvPr>
          <p:cNvPicPr>
            <a:picLocks noChangeAspect="1"/>
          </p:cNvPicPr>
          <p:nvPr/>
        </p:nvPicPr>
        <p:blipFill>
          <a:blip r:embed="rId4"/>
          <a:stretch>
            <a:fillRect/>
          </a:stretch>
        </p:blipFill>
        <p:spPr>
          <a:xfrm>
            <a:off x="727786" y="3725897"/>
            <a:ext cx="2680554" cy="1446966"/>
          </a:xfrm>
          <a:prstGeom prst="rect">
            <a:avLst/>
          </a:prstGeom>
        </p:spPr>
      </p:pic>
      <p:pic>
        <p:nvPicPr>
          <p:cNvPr id="10" name="Picture 9">
            <a:extLst>
              <a:ext uri="{FF2B5EF4-FFF2-40B4-BE49-F238E27FC236}">
                <a16:creationId xmlns:a16="http://schemas.microsoft.com/office/drawing/2014/main" id="{F731A3D5-5BAC-E34C-9ECD-F0DE228C8B7E}"/>
              </a:ext>
            </a:extLst>
          </p:cNvPr>
          <p:cNvPicPr>
            <a:picLocks noChangeAspect="1"/>
          </p:cNvPicPr>
          <p:nvPr/>
        </p:nvPicPr>
        <p:blipFill>
          <a:blip r:embed="rId5"/>
          <a:stretch>
            <a:fillRect/>
          </a:stretch>
        </p:blipFill>
        <p:spPr>
          <a:xfrm>
            <a:off x="6081962" y="2112118"/>
            <a:ext cx="2408160" cy="1429967"/>
          </a:xfrm>
          <a:prstGeom prst="rect">
            <a:avLst/>
          </a:prstGeom>
        </p:spPr>
      </p:pic>
      <p:pic>
        <p:nvPicPr>
          <p:cNvPr id="12" name="Picture 11">
            <a:extLst>
              <a:ext uri="{FF2B5EF4-FFF2-40B4-BE49-F238E27FC236}">
                <a16:creationId xmlns:a16="http://schemas.microsoft.com/office/drawing/2014/main" id="{EDFCE138-30A6-3842-B1A3-CD34F02E9A54}"/>
              </a:ext>
            </a:extLst>
          </p:cNvPr>
          <p:cNvPicPr>
            <a:picLocks noChangeAspect="1"/>
          </p:cNvPicPr>
          <p:nvPr/>
        </p:nvPicPr>
        <p:blipFill>
          <a:blip r:embed="rId6"/>
          <a:stretch>
            <a:fillRect/>
          </a:stretch>
        </p:blipFill>
        <p:spPr>
          <a:xfrm>
            <a:off x="3518603" y="2112118"/>
            <a:ext cx="2410945" cy="1444558"/>
          </a:xfrm>
          <a:prstGeom prst="rect">
            <a:avLst/>
          </a:prstGeom>
        </p:spPr>
      </p:pic>
      <p:pic>
        <p:nvPicPr>
          <p:cNvPr id="14" name="Picture 13">
            <a:extLst>
              <a:ext uri="{FF2B5EF4-FFF2-40B4-BE49-F238E27FC236}">
                <a16:creationId xmlns:a16="http://schemas.microsoft.com/office/drawing/2014/main" id="{8749BC84-2E6F-2743-86F0-33D85DD9803C}"/>
              </a:ext>
            </a:extLst>
          </p:cNvPr>
          <p:cNvPicPr>
            <a:picLocks noChangeAspect="1"/>
          </p:cNvPicPr>
          <p:nvPr/>
        </p:nvPicPr>
        <p:blipFill>
          <a:blip r:embed="rId7"/>
          <a:stretch>
            <a:fillRect/>
          </a:stretch>
        </p:blipFill>
        <p:spPr>
          <a:xfrm>
            <a:off x="727786" y="2112118"/>
            <a:ext cx="2680553" cy="1450481"/>
          </a:xfrm>
          <a:prstGeom prst="rect">
            <a:avLst/>
          </a:prstGeom>
        </p:spPr>
      </p:pic>
      <p:sp>
        <p:nvSpPr>
          <p:cNvPr id="11" name="Rectangle 2">
            <a:extLst>
              <a:ext uri="{FF2B5EF4-FFF2-40B4-BE49-F238E27FC236}">
                <a16:creationId xmlns:a16="http://schemas.microsoft.com/office/drawing/2014/main" id="{96261CFD-8ADC-B84C-B45F-21A405CBEF29}"/>
              </a:ext>
            </a:extLst>
          </p:cNvPr>
          <p:cNvSpPr txBox="1">
            <a:spLocks noChangeArrowheads="1"/>
          </p:cNvSpPr>
          <p:nvPr/>
        </p:nvSpPr>
        <p:spPr bwMode="auto">
          <a:xfrm>
            <a:off x="597483" y="1196083"/>
            <a:ext cx="7693430" cy="628650"/>
          </a:xfrm>
          <a:prstGeom prst="rect">
            <a:avLst/>
          </a:prstGeom>
          <a:solidFill>
            <a:srgbClr val="E4DEFF"/>
          </a:solidFill>
          <a:ln w="57150" cmpd="thickThin">
            <a:solidFill>
              <a:schemeClr val="tx1"/>
            </a:solidFill>
            <a:miter lim="800000"/>
            <a:headEnd/>
            <a:tailEnd/>
          </a:ln>
        </p:spPr>
        <p:txBody>
          <a:bodyPr anchor="ctr"/>
          <a:lstStyle/>
          <a:p>
            <a:pPr algn="ctr">
              <a:defRPr/>
            </a:pPr>
            <a:r>
              <a:rPr lang="en-US" sz="2700" b="1" kern="0" dirty="0">
                <a:cs typeface="ＭＳ Ｐゴシック" charset="-128"/>
              </a:rPr>
              <a:t>Group 6 added</a:t>
            </a:r>
          </a:p>
        </p:txBody>
      </p:sp>
    </p:spTree>
    <p:extLst>
      <p:ext uri="{BB962C8B-B14F-4D97-AF65-F5344CB8AC3E}">
        <p14:creationId xmlns:p14="http://schemas.microsoft.com/office/powerpoint/2010/main" val="1867213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875591" y="304800"/>
            <a:ext cx="7132320" cy="5715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700" b="1" kern="0" dirty="0">
                <a:cs typeface="ＭＳ Ｐゴシック" charset="-128"/>
              </a:rPr>
              <a:t>Recommendations</a:t>
            </a:r>
          </a:p>
        </p:txBody>
      </p:sp>
      <p:sp>
        <p:nvSpPr>
          <p:cNvPr id="2" name="TextBox 1">
            <a:extLst>
              <a:ext uri="{FF2B5EF4-FFF2-40B4-BE49-F238E27FC236}">
                <a16:creationId xmlns:a16="http://schemas.microsoft.com/office/drawing/2014/main" id="{B418CA7C-6786-734B-94A1-1A282C737EAD}"/>
              </a:ext>
            </a:extLst>
          </p:cNvPr>
          <p:cNvSpPr txBox="1"/>
          <p:nvPr/>
        </p:nvSpPr>
        <p:spPr>
          <a:xfrm>
            <a:off x="287078" y="990600"/>
            <a:ext cx="8475921" cy="4832092"/>
          </a:xfrm>
          <a:prstGeom prst="rect">
            <a:avLst/>
          </a:prstGeom>
          <a:noFill/>
        </p:spPr>
        <p:txBody>
          <a:bodyPr wrap="square" rtlCol="0">
            <a:spAutoFit/>
          </a:bodyPr>
          <a:lstStyle/>
          <a:p>
            <a:pPr marL="214313" indent="-214313">
              <a:buFont typeface="Arial" panose="020B0604020202020204" pitchFamily="34" charset="0"/>
              <a:buChar char="•"/>
            </a:pPr>
            <a:r>
              <a:rPr lang="en-US" sz="2800" dirty="0"/>
              <a:t>Fire all or 90% of agents in Groups 1 and 2 (</a:t>
            </a:r>
            <a:r>
              <a:rPr lang="en-US" sz="2800" dirty="0">
                <a:solidFill>
                  <a:srgbClr val="FF0000"/>
                </a:solidFill>
              </a:rPr>
              <a:t>1,367)</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For group 3 work with only agents with less than 10% lapse rate </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For groups 4, 5, and 6 work with only agents with less than 15% lapse rate </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Predict people are most likely to lapse</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Predict bad agents before giving them contracts</a:t>
            </a:r>
          </a:p>
        </p:txBody>
      </p:sp>
    </p:spTree>
    <p:extLst>
      <p:ext uri="{BB962C8B-B14F-4D97-AF65-F5344CB8AC3E}">
        <p14:creationId xmlns:p14="http://schemas.microsoft.com/office/powerpoint/2010/main" val="35534758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 y="228600"/>
            <a:ext cx="87630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600" b="1" dirty="0"/>
              <a:t>Real Estate Analytics</a:t>
            </a:r>
            <a:endParaRPr lang="en-US" sz="2600" b="1" kern="0" dirty="0">
              <a:cs typeface="ＭＳ Ｐゴシック" charset="-128"/>
            </a:endParaRPr>
          </a:p>
        </p:txBody>
      </p:sp>
      <p:graphicFrame>
        <p:nvGraphicFramePr>
          <p:cNvPr id="5" name="Table 4">
            <a:extLst>
              <a:ext uri="{FF2B5EF4-FFF2-40B4-BE49-F238E27FC236}">
                <a16:creationId xmlns:a16="http://schemas.microsoft.com/office/drawing/2014/main" id="{EFF90BA8-12AD-1947-94C4-7EEA9C287D2D}"/>
              </a:ext>
            </a:extLst>
          </p:cNvPr>
          <p:cNvGraphicFramePr>
            <a:graphicFrameLocks noGrp="1"/>
          </p:cNvGraphicFramePr>
          <p:nvPr>
            <p:extLst>
              <p:ext uri="{D42A27DB-BD31-4B8C-83A1-F6EECF244321}">
                <p14:modId xmlns:p14="http://schemas.microsoft.com/office/powerpoint/2010/main" val="3464868575"/>
              </p:ext>
            </p:extLst>
          </p:nvPr>
        </p:nvGraphicFramePr>
        <p:xfrm>
          <a:off x="152400" y="1163320"/>
          <a:ext cx="8847454" cy="1285240"/>
        </p:xfrm>
        <a:graphic>
          <a:graphicData uri="http://schemas.openxmlformats.org/drawingml/2006/table">
            <a:tbl>
              <a:tblPr firstRow="1" bandRow="1">
                <a:tableStyleId>{21E4AEA4-8DFA-4A89-87EB-49C32662AFE0}</a:tableStyleId>
              </a:tblPr>
              <a:tblGrid>
                <a:gridCol w="2667000">
                  <a:extLst>
                    <a:ext uri="{9D8B030D-6E8A-4147-A177-3AD203B41FA5}">
                      <a16:colId xmlns:a16="http://schemas.microsoft.com/office/drawing/2014/main" val="780789209"/>
                    </a:ext>
                  </a:extLst>
                </a:gridCol>
                <a:gridCol w="2246630">
                  <a:extLst>
                    <a:ext uri="{9D8B030D-6E8A-4147-A177-3AD203B41FA5}">
                      <a16:colId xmlns:a16="http://schemas.microsoft.com/office/drawing/2014/main" val="4123277250"/>
                    </a:ext>
                  </a:extLst>
                </a:gridCol>
                <a:gridCol w="1826418">
                  <a:extLst>
                    <a:ext uri="{9D8B030D-6E8A-4147-A177-3AD203B41FA5}">
                      <a16:colId xmlns:a16="http://schemas.microsoft.com/office/drawing/2014/main" val="4202529339"/>
                    </a:ext>
                  </a:extLst>
                </a:gridCol>
                <a:gridCol w="2107406">
                  <a:extLst>
                    <a:ext uri="{9D8B030D-6E8A-4147-A177-3AD203B41FA5}">
                      <a16:colId xmlns:a16="http://schemas.microsoft.com/office/drawing/2014/main" val="3523523972"/>
                    </a:ext>
                  </a:extLst>
                </a:gridCol>
              </a:tblGrid>
              <a:tr h="370840">
                <a:tc>
                  <a:txBody>
                    <a:bodyPr/>
                    <a:lstStyle/>
                    <a:p>
                      <a:pPr algn="ctr"/>
                      <a:r>
                        <a:rPr lang="en-US" dirty="0"/>
                        <a:t>Organization question</a:t>
                      </a:r>
                    </a:p>
                  </a:txBody>
                  <a:tcPr/>
                </a:tc>
                <a:tc>
                  <a:txBody>
                    <a:bodyPr/>
                    <a:lstStyle/>
                    <a:p>
                      <a:pPr algn="ctr"/>
                      <a:r>
                        <a:rPr lang="en-US" dirty="0"/>
                        <a:t>Raw material (Data)</a:t>
                      </a:r>
                    </a:p>
                  </a:txBody>
                  <a:tcPr/>
                </a:tc>
                <a:tc>
                  <a:txBody>
                    <a:bodyPr/>
                    <a:lstStyle/>
                    <a:p>
                      <a:pPr algn="ctr"/>
                      <a:r>
                        <a:rPr lang="en-US" dirty="0"/>
                        <a:t>Data source</a:t>
                      </a:r>
                    </a:p>
                  </a:txBody>
                  <a:tcPr/>
                </a:tc>
                <a:tc>
                  <a:txBody>
                    <a:bodyPr/>
                    <a:lstStyle/>
                    <a:p>
                      <a:pPr algn="ctr"/>
                      <a:r>
                        <a:rPr lang="en-US" dirty="0"/>
                        <a:t>Data type</a:t>
                      </a:r>
                    </a:p>
                  </a:txBody>
                  <a:tcPr/>
                </a:tc>
                <a:extLst>
                  <a:ext uri="{0D108BD9-81ED-4DB2-BD59-A6C34878D82A}">
                    <a16:rowId xmlns:a16="http://schemas.microsoft.com/office/drawing/2014/main" val="258966102"/>
                  </a:ext>
                </a:extLst>
              </a:tr>
              <a:tr h="370840">
                <a:tc>
                  <a:txBody>
                    <a:bodyPr/>
                    <a:lstStyle/>
                    <a:p>
                      <a:pPr algn="ctr"/>
                      <a:r>
                        <a:rPr lang="en-US" dirty="0">
                          <a:solidFill>
                            <a:schemeClr val="accent2"/>
                          </a:solidFill>
                        </a:rPr>
                        <a:t>Can we predict people who are most likely to sell homes within 12 months? </a:t>
                      </a:r>
                    </a:p>
                  </a:txBody>
                  <a:tcPr/>
                </a:tc>
                <a:tc>
                  <a:txBody>
                    <a:bodyPr/>
                    <a:lstStyle/>
                    <a:p>
                      <a:pPr algn="ctr"/>
                      <a:r>
                        <a:rPr lang="en-US" dirty="0">
                          <a:solidFill>
                            <a:schemeClr val="accent2"/>
                          </a:solidFill>
                        </a:rPr>
                        <a:t>Yes</a:t>
                      </a:r>
                    </a:p>
                  </a:txBody>
                  <a:tcPr/>
                </a:tc>
                <a:tc>
                  <a:txBody>
                    <a:bodyPr/>
                    <a:lstStyle/>
                    <a:p>
                      <a:pPr algn="ctr"/>
                      <a:r>
                        <a:rPr lang="en-US" dirty="0">
                          <a:solidFill>
                            <a:schemeClr val="accent2"/>
                          </a:solidFill>
                        </a:rPr>
                        <a:t>External</a:t>
                      </a:r>
                    </a:p>
                    <a:p>
                      <a:pPr algn="ctr"/>
                      <a:r>
                        <a:rPr lang="en-US" dirty="0">
                          <a:solidFill>
                            <a:schemeClr val="accent2"/>
                          </a:solidFill>
                        </a:rPr>
                        <a:t>3</a:t>
                      </a:r>
                      <a:r>
                        <a:rPr lang="en-US" baseline="30000" dirty="0">
                          <a:solidFill>
                            <a:schemeClr val="accent2"/>
                          </a:solidFill>
                        </a:rPr>
                        <a:t>rd</a:t>
                      </a:r>
                      <a:r>
                        <a:rPr lang="en-US" dirty="0">
                          <a:solidFill>
                            <a:schemeClr val="accent2"/>
                          </a:solidFill>
                        </a:rPr>
                        <a:t> party</a:t>
                      </a:r>
                    </a:p>
                  </a:txBody>
                  <a:tcPr/>
                </a:tc>
                <a:tc>
                  <a:txBody>
                    <a:bodyPr/>
                    <a:lstStyle/>
                    <a:p>
                      <a:pPr algn="ctr"/>
                      <a:r>
                        <a:rPr lang="en-US" dirty="0">
                          <a:solidFill>
                            <a:schemeClr val="accent2"/>
                          </a:solidFill>
                        </a:rPr>
                        <a:t>Unstructured</a:t>
                      </a:r>
                    </a:p>
                  </a:txBody>
                  <a:tcPr/>
                </a:tc>
                <a:extLst>
                  <a:ext uri="{0D108BD9-81ED-4DB2-BD59-A6C34878D82A}">
                    <a16:rowId xmlns:a16="http://schemas.microsoft.com/office/drawing/2014/main" val="1297765084"/>
                  </a:ext>
                </a:extLst>
              </a:tr>
            </a:tbl>
          </a:graphicData>
        </a:graphic>
      </p:graphicFrame>
      <p:sp>
        <p:nvSpPr>
          <p:cNvPr id="11" name="Content Placeholder 2">
            <a:extLst>
              <a:ext uri="{FF2B5EF4-FFF2-40B4-BE49-F238E27FC236}">
                <a16:creationId xmlns:a16="http://schemas.microsoft.com/office/drawing/2014/main" id="{BDDB6771-0308-9A4B-8814-5D9698C6DBF5}"/>
              </a:ext>
            </a:extLst>
          </p:cNvPr>
          <p:cNvSpPr txBox="1">
            <a:spLocks/>
          </p:cNvSpPr>
          <p:nvPr/>
        </p:nvSpPr>
        <p:spPr>
          <a:xfrm>
            <a:off x="838200" y="2548270"/>
            <a:ext cx="7543800" cy="3928730"/>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Titillium" charset="0"/>
                <a:ea typeface="Titillium" charset="0"/>
                <a:cs typeface="Titillium"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Titillium" charset="0"/>
                <a:ea typeface="Titillium" charset="0"/>
                <a:cs typeface="Titillium"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Titillium" charset="0"/>
                <a:ea typeface="Titillium" charset="0"/>
                <a:cs typeface="Titillium"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latin typeface="Arial" charset="0"/>
              <a:ea typeface="Arial" charset="0"/>
              <a:cs typeface="Arial" charset="0"/>
            </a:endParaRPr>
          </a:p>
          <a:p>
            <a:r>
              <a:rPr lang="en-US" sz="2200" dirty="0">
                <a:latin typeface="Arial" charset="0"/>
                <a:ea typeface="Arial" charset="0"/>
                <a:cs typeface="Arial" charset="0"/>
              </a:rPr>
              <a:t>Data type: Unstructured</a:t>
            </a:r>
          </a:p>
          <a:p>
            <a:endParaRPr lang="en-US" sz="2200" dirty="0">
              <a:latin typeface="Arial" charset="0"/>
              <a:ea typeface="Arial" charset="0"/>
              <a:cs typeface="Arial" charset="0"/>
            </a:endParaRPr>
          </a:p>
          <a:p>
            <a:r>
              <a:rPr lang="en-US" sz="2200" dirty="0">
                <a:latin typeface="Arial" charset="0"/>
                <a:ea typeface="Arial" charset="0"/>
                <a:cs typeface="Arial" charset="0"/>
              </a:rPr>
              <a:t>Data source: External</a:t>
            </a:r>
          </a:p>
          <a:p>
            <a:endParaRPr lang="en-US" sz="2200" dirty="0">
              <a:latin typeface="Arial" charset="0"/>
              <a:ea typeface="Arial" charset="0"/>
              <a:cs typeface="Arial" charset="0"/>
            </a:endParaRPr>
          </a:p>
          <a:p>
            <a:r>
              <a:rPr lang="en-US" sz="2200" dirty="0">
                <a:latin typeface="Arial" charset="0"/>
                <a:ea typeface="Arial" charset="0"/>
                <a:cs typeface="Arial" charset="0"/>
              </a:rPr>
              <a:t>Observations: 130,000,000 houses (USA)</a:t>
            </a:r>
          </a:p>
          <a:p>
            <a:endParaRPr lang="en-US" sz="2200" dirty="0">
              <a:latin typeface="Arial" charset="0"/>
              <a:ea typeface="Arial" charset="0"/>
              <a:cs typeface="Arial" charset="0"/>
            </a:endParaRPr>
          </a:p>
          <a:p>
            <a:r>
              <a:rPr lang="en-US" sz="2200" dirty="0">
                <a:latin typeface="Arial" charset="0"/>
                <a:ea typeface="Arial" charset="0"/>
                <a:cs typeface="Arial" charset="0"/>
              </a:rPr>
              <a:t>Variables: 2048</a:t>
            </a:r>
          </a:p>
          <a:p>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25304338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57200" y="228600"/>
            <a:ext cx="7924800" cy="4572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600" b="1" kern="0" dirty="0">
                <a:cs typeface="ＭＳ Ｐゴシック" charset="-128"/>
              </a:rPr>
              <a:t>3</a:t>
            </a:r>
            <a:r>
              <a:rPr lang="en-US" sz="2600" b="1" kern="0" baseline="30000" dirty="0">
                <a:cs typeface="ＭＳ Ｐゴシック" charset="-128"/>
              </a:rPr>
              <a:t>rd</a:t>
            </a:r>
            <a:r>
              <a:rPr lang="en-US" sz="2600" b="1" kern="0" dirty="0">
                <a:cs typeface="ＭＳ Ｐゴシック" charset="-128"/>
              </a:rPr>
              <a:t> Party sample data</a:t>
            </a:r>
          </a:p>
        </p:txBody>
      </p:sp>
      <p:pic>
        <p:nvPicPr>
          <p:cNvPr id="5" name="Picture 4">
            <a:extLst>
              <a:ext uri="{FF2B5EF4-FFF2-40B4-BE49-F238E27FC236}">
                <a16:creationId xmlns:a16="http://schemas.microsoft.com/office/drawing/2014/main" id="{F5A1E81E-E0BA-7B4B-B58A-101381CD44FC}"/>
              </a:ext>
            </a:extLst>
          </p:cNvPr>
          <p:cNvPicPr>
            <a:picLocks noChangeAspect="1"/>
          </p:cNvPicPr>
          <p:nvPr/>
        </p:nvPicPr>
        <p:blipFill>
          <a:blip r:embed="rId2"/>
          <a:stretch>
            <a:fillRect/>
          </a:stretch>
        </p:blipFill>
        <p:spPr>
          <a:xfrm>
            <a:off x="412784" y="838200"/>
            <a:ext cx="7969216" cy="5623560"/>
          </a:xfrm>
          <a:prstGeom prst="rect">
            <a:avLst/>
          </a:prstGeom>
          <a:solidFill>
            <a:schemeClr val="bg1"/>
          </a:solidFill>
        </p:spPr>
      </p:pic>
    </p:spTree>
    <p:extLst>
      <p:ext uri="{BB962C8B-B14F-4D97-AF65-F5344CB8AC3E}">
        <p14:creationId xmlns:p14="http://schemas.microsoft.com/office/powerpoint/2010/main" val="138538925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AE31E-5FE7-3847-AB28-A096F731343C}"/>
              </a:ext>
            </a:extLst>
          </p:cNvPr>
          <p:cNvSpPr>
            <a:spLocks noGrp="1"/>
          </p:cNvSpPr>
          <p:nvPr>
            <p:ph idx="1"/>
          </p:nvPr>
        </p:nvSpPr>
        <p:spPr/>
        <p:txBody>
          <a:bodyPr/>
          <a:lstStyle/>
          <a:p>
            <a:pPr marL="0" indent="0">
              <a:buNone/>
            </a:pPr>
            <a:r>
              <a:rPr lang="en-US" dirty="0">
                <a:hlinkClick r:id="rId2"/>
              </a:rPr>
              <a:t>http://offrs.com</a:t>
            </a:r>
            <a:endParaRPr lang="en-US" dirty="0"/>
          </a:p>
          <a:p>
            <a:pPr marL="0" indent="0">
              <a:buNone/>
            </a:pPr>
            <a:endParaRPr lang="en-US" dirty="0"/>
          </a:p>
        </p:txBody>
      </p:sp>
    </p:spTree>
    <p:extLst>
      <p:ext uri="{BB962C8B-B14F-4D97-AF65-F5344CB8AC3E}">
        <p14:creationId xmlns:p14="http://schemas.microsoft.com/office/powerpoint/2010/main" val="13140632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8070" y="2254026"/>
            <a:ext cx="5073530" cy="3994374"/>
          </a:xfrm>
          <a:prstGeom prst="rect">
            <a:avLst/>
          </a:prstGeom>
        </p:spPr>
      </p:pic>
      <p:pic>
        <p:nvPicPr>
          <p:cNvPr id="3" name="Picture 2"/>
          <p:cNvPicPr>
            <a:picLocks noChangeAspect="1"/>
          </p:cNvPicPr>
          <p:nvPr/>
        </p:nvPicPr>
        <p:blipFill>
          <a:blip r:embed="rId3"/>
          <a:stretch>
            <a:fillRect/>
          </a:stretch>
        </p:blipFill>
        <p:spPr>
          <a:xfrm>
            <a:off x="249926" y="1334098"/>
            <a:ext cx="4933832" cy="885161"/>
          </a:xfrm>
          <a:prstGeom prst="rect">
            <a:avLst/>
          </a:prstGeom>
        </p:spPr>
      </p:pic>
      <p:pic>
        <p:nvPicPr>
          <p:cNvPr id="4" name="Picture 3"/>
          <p:cNvPicPr>
            <a:picLocks noChangeAspect="1"/>
          </p:cNvPicPr>
          <p:nvPr/>
        </p:nvPicPr>
        <p:blipFill>
          <a:blip r:embed="rId4"/>
          <a:stretch>
            <a:fillRect/>
          </a:stretch>
        </p:blipFill>
        <p:spPr>
          <a:xfrm>
            <a:off x="5255822" y="1371600"/>
            <a:ext cx="3735778" cy="749825"/>
          </a:xfrm>
          <a:prstGeom prst="rect">
            <a:avLst/>
          </a:prstGeom>
        </p:spPr>
      </p:pic>
      <p:pic>
        <p:nvPicPr>
          <p:cNvPr id="7" name="Picture 6"/>
          <p:cNvPicPr>
            <a:picLocks noChangeAspect="1"/>
          </p:cNvPicPr>
          <p:nvPr/>
        </p:nvPicPr>
        <p:blipFill>
          <a:blip r:embed="rId5"/>
          <a:stretch>
            <a:fillRect/>
          </a:stretch>
        </p:blipFill>
        <p:spPr>
          <a:xfrm>
            <a:off x="5263220" y="4724400"/>
            <a:ext cx="3728379" cy="1524000"/>
          </a:xfrm>
          <a:prstGeom prst="rect">
            <a:avLst/>
          </a:prstGeom>
        </p:spPr>
      </p:pic>
      <p:pic>
        <p:nvPicPr>
          <p:cNvPr id="11" name="Picture 10"/>
          <p:cNvPicPr>
            <a:picLocks noChangeAspect="1"/>
          </p:cNvPicPr>
          <p:nvPr/>
        </p:nvPicPr>
        <p:blipFill>
          <a:blip r:embed="rId6"/>
          <a:stretch>
            <a:fillRect/>
          </a:stretch>
        </p:blipFill>
        <p:spPr>
          <a:xfrm>
            <a:off x="5190716" y="2121425"/>
            <a:ext cx="3837863" cy="1041435"/>
          </a:xfrm>
          <a:prstGeom prst="rect">
            <a:avLst/>
          </a:prstGeom>
        </p:spPr>
      </p:pic>
      <p:pic>
        <p:nvPicPr>
          <p:cNvPr id="12" name="Picture 11"/>
          <p:cNvPicPr>
            <a:picLocks noChangeAspect="1"/>
          </p:cNvPicPr>
          <p:nvPr/>
        </p:nvPicPr>
        <p:blipFill>
          <a:blip r:embed="rId7"/>
          <a:stretch>
            <a:fillRect/>
          </a:stretch>
        </p:blipFill>
        <p:spPr>
          <a:xfrm>
            <a:off x="5263220" y="3200400"/>
            <a:ext cx="3575980" cy="1219200"/>
          </a:xfrm>
          <a:prstGeom prst="rect">
            <a:avLst/>
          </a:prstGeom>
        </p:spPr>
      </p:pic>
      <p:sp>
        <p:nvSpPr>
          <p:cNvPr id="13" name="Rectangle 2">
            <a:extLst>
              <a:ext uri="{FF2B5EF4-FFF2-40B4-BE49-F238E27FC236}">
                <a16:creationId xmlns:a16="http://schemas.microsoft.com/office/drawing/2014/main" id="{27C1F8EC-F285-8141-826C-0FE4F83BD4C9}"/>
              </a:ext>
            </a:extLst>
          </p:cNvPr>
          <p:cNvSpPr txBox="1">
            <a:spLocks noChangeArrowheads="1"/>
          </p:cNvSpPr>
          <p:nvPr/>
        </p:nvSpPr>
        <p:spPr bwMode="auto">
          <a:xfrm>
            <a:off x="249926" y="350745"/>
            <a:ext cx="8132074" cy="875141"/>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What is Data Science? </a:t>
            </a:r>
          </a:p>
        </p:txBody>
      </p:sp>
    </p:spTree>
    <p:extLst>
      <p:ext uri="{BB962C8B-B14F-4D97-AF65-F5344CB8AC3E}">
        <p14:creationId xmlns:p14="http://schemas.microsoft.com/office/powerpoint/2010/main" val="415487620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 y="228600"/>
            <a:ext cx="87630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400" b="1" kern="0" dirty="0">
                <a:cs typeface="ＭＳ Ｐゴシック" charset="-128"/>
              </a:rPr>
              <a:t>Webpage data extraction and text analytics: Ticketsasa</a:t>
            </a:r>
          </a:p>
        </p:txBody>
      </p:sp>
      <p:graphicFrame>
        <p:nvGraphicFramePr>
          <p:cNvPr id="5" name="Table 4">
            <a:extLst>
              <a:ext uri="{FF2B5EF4-FFF2-40B4-BE49-F238E27FC236}">
                <a16:creationId xmlns:a16="http://schemas.microsoft.com/office/drawing/2014/main" id="{EFF90BA8-12AD-1947-94C4-7EEA9C287D2D}"/>
              </a:ext>
            </a:extLst>
          </p:cNvPr>
          <p:cNvGraphicFramePr>
            <a:graphicFrameLocks noGrp="1"/>
          </p:cNvGraphicFramePr>
          <p:nvPr>
            <p:extLst>
              <p:ext uri="{D42A27DB-BD31-4B8C-83A1-F6EECF244321}">
                <p14:modId xmlns:p14="http://schemas.microsoft.com/office/powerpoint/2010/main" val="178422745"/>
              </p:ext>
            </p:extLst>
          </p:nvPr>
        </p:nvGraphicFramePr>
        <p:xfrm>
          <a:off x="152400" y="1163320"/>
          <a:ext cx="8847454" cy="1010920"/>
        </p:xfrm>
        <a:graphic>
          <a:graphicData uri="http://schemas.openxmlformats.org/drawingml/2006/table">
            <a:tbl>
              <a:tblPr firstRow="1" bandRow="1">
                <a:tableStyleId>{21E4AEA4-8DFA-4A89-87EB-49C32662AFE0}</a:tableStyleId>
              </a:tblPr>
              <a:tblGrid>
                <a:gridCol w="2667000">
                  <a:extLst>
                    <a:ext uri="{9D8B030D-6E8A-4147-A177-3AD203B41FA5}">
                      <a16:colId xmlns:a16="http://schemas.microsoft.com/office/drawing/2014/main" val="780789209"/>
                    </a:ext>
                  </a:extLst>
                </a:gridCol>
                <a:gridCol w="2246630">
                  <a:extLst>
                    <a:ext uri="{9D8B030D-6E8A-4147-A177-3AD203B41FA5}">
                      <a16:colId xmlns:a16="http://schemas.microsoft.com/office/drawing/2014/main" val="4123277250"/>
                    </a:ext>
                  </a:extLst>
                </a:gridCol>
                <a:gridCol w="1826418">
                  <a:extLst>
                    <a:ext uri="{9D8B030D-6E8A-4147-A177-3AD203B41FA5}">
                      <a16:colId xmlns:a16="http://schemas.microsoft.com/office/drawing/2014/main" val="4202529339"/>
                    </a:ext>
                  </a:extLst>
                </a:gridCol>
                <a:gridCol w="2107406">
                  <a:extLst>
                    <a:ext uri="{9D8B030D-6E8A-4147-A177-3AD203B41FA5}">
                      <a16:colId xmlns:a16="http://schemas.microsoft.com/office/drawing/2014/main" val="3523523972"/>
                    </a:ext>
                  </a:extLst>
                </a:gridCol>
              </a:tblGrid>
              <a:tr h="370840">
                <a:tc>
                  <a:txBody>
                    <a:bodyPr/>
                    <a:lstStyle/>
                    <a:p>
                      <a:pPr algn="ctr"/>
                      <a:r>
                        <a:rPr lang="en-US" dirty="0"/>
                        <a:t>Organization question</a:t>
                      </a:r>
                    </a:p>
                  </a:txBody>
                  <a:tcPr/>
                </a:tc>
                <a:tc>
                  <a:txBody>
                    <a:bodyPr/>
                    <a:lstStyle/>
                    <a:p>
                      <a:pPr algn="ctr"/>
                      <a:r>
                        <a:rPr lang="en-US" dirty="0"/>
                        <a:t>Raw material (Data)</a:t>
                      </a:r>
                    </a:p>
                  </a:txBody>
                  <a:tcPr/>
                </a:tc>
                <a:tc>
                  <a:txBody>
                    <a:bodyPr/>
                    <a:lstStyle/>
                    <a:p>
                      <a:pPr algn="ctr"/>
                      <a:r>
                        <a:rPr lang="en-US" dirty="0"/>
                        <a:t>Data source</a:t>
                      </a:r>
                    </a:p>
                  </a:txBody>
                  <a:tcPr/>
                </a:tc>
                <a:tc>
                  <a:txBody>
                    <a:bodyPr/>
                    <a:lstStyle/>
                    <a:p>
                      <a:pPr algn="ctr"/>
                      <a:r>
                        <a:rPr lang="en-US" dirty="0"/>
                        <a:t>Data type</a:t>
                      </a:r>
                    </a:p>
                  </a:txBody>
                  <a:tcPr/>
                </a:tc>
                <a:extLst>
                  <a:ext uri="{0D108BD9-81ED-4DB2-BD59-A6C34878D82A}">
                    <a16:rowId xmlns:a16="http://schemas.microsoft.com/office/drawing/2014/main" val="258966102"/>
                  </a:ext>
                </a:extLst>
              </a:tr>
              <a:tr h="370840">
                <a:tc>
                  <a:txBody>
                    <a:bodyPr/>
                    <a:lstStyle/>
                    <a:p>
                      <a:pPr algn="ctr"/>
                      <a:r>
                        <a:rPr lang="en-US" dirty="0">
                          <a:solidFill>
                            <a:schemeClr val="accent2"/>
                          </a:solidFill>
                        </a:rPr>
                        <a:t>Can we get some insights from ticketsasa.com? </a:t>
                      </a:r>
                    </a:p>
                  </a:txBody>
                  <a:tcPr/>
                </a:tc>
                <a:tc>
                  <a:txBody>
                    <a:bodyPr/>
                    <a:lstStyle/>
                    <a:p>
                      <a:pPr algn="ctr"/>
                      <a:r>
                        <a:rPr lang="en-US" dirty="0">
                          <a:solidFill>
                            <a:schemeClr val="accent2"/>
                          </a:solidFill>
                        </a:rPr>
                        <a:t>Yes</a:t>
                      </a:r>
                    </a:p>
                  </a:txBody>
                  <a:tcPr/>
                </a:tc>
                <a:tc>
                  <a:txBody>
                    <a:bodyPr/>
                    <a:lstStyle/>
                    <a:p>
                      <a:pPr algn="ctr"/>
                      <a:r>
                        <a:rPr lang="en-US" dirty="0">
                          <a:solidFill>
                            <a:schemeClr val="accent2"/>
                          </a:solidFill>
                        </a:rPr>
                        <a:t>External</a:t>
                      </a:r>
                    </a:p>
                    <a:p>
                      <a:pPr algn="ctr"/>
                      <a:r>
                        <a:rPr lang="en-US" dirty="0">
                          <a:solidFill>
                            <a:schemeClr val="accent2"/>
                          </a:solidFill>
                        </a:rPr>
                        <a:t>webpage</a:t>
                      </a:r>
                    </a:p>
                  </a:txBody>
                  <a:tcPr/>
                </a:tc>
                <a:tc>
                  <a:txBody>
                    <a:bodyPr/>
                    <a:lstStyle/>
                    <a:p>
                      <a:pPr algn="ctr"/>
                      <a:r>
                        <a:rPr lang="en-US" dirty="0">
                          <a:solidFill>
                            <a:schemeClr val="accent2"/>
                          </a:solidFill>
                        </a:rPr>
                        <a:t>Unstructured</a:t>
                      </a:r>
                    </a:p>
                  </a:txBody>
                  <a:tcPr/>
                </a:tc>
                <a:extLst>
                  <a:ext uri="{0D108BD9-81ED-4DB2-BD59-A6C34878D82A}">
                    <a16:rowId xmlns:a16="http://schemas.microsoft.com/office/drawing/2014/main" val="1297765084"/>
                  </a:ext>
                </a:extLst>
              </a:tr>
            </a:tbl>
          </a:graphicData>
        </a:graphic>
      </p:graphicFrame>
      <p:sp>
        <p:nvSpPr>
          <p:cNvPr id="8" name="Content Placeholder 2">
            <a:extLst>
              <a:ext uri="{FF2B5EF4-FFF2-40B4-BE49-F238E27FC236}">
                <a16:creationId xmlns:a16="http://schemas.microsoft.com/office/drawing/2014/main" id="{69CEE932-DFD6-7648-9595-2EDC3788F69F}"/>
              </a:ext>
            </a:extLst>
          </p:cNvPr>
          <p:cNvSpPr txBox="1">
            <a:spLocks/>
          </p:cNvSpPr>
          <p:nvPr/>
        </p:nvSpPr>
        <p:spPr>
          <a:xfrm>
            <a:off x="990600" y="2548270"/>
            <a:ext cx="7239000" cy="2252330"/>
          </a:xfrm>
          <a:prstGeom prst="rect">
            <a:avLst/>
          </a:prstGeom>
          <a:solidFill>
            <a:schemeClr val="bg1"/>
          </a:solidFill>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Titillium" charset="0"/>
                <a:ea typeface="Titillium" charset="0"/>
                <a:cs typeface="Titillium"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Titillium" charset="0"/>
                <a:ea typeface="Titillium" charset="0"/>
                <a:cs typeface="Titillium"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Titillium" charset="0"/>
                <a:ea typeface="Titillium" charset="0"/>
                <a:cs typeface="Titillium"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latin typeface="Arial" charset="0"/>
              <a:ea typeface="Arial" charset="0"/>
              <a:cs typeface="Arial" charset="0"/>
            </a:endParaRPr>
          </a:p>
          <a:p>
            <a:r>
              <a:rPr lang="en-US" sz="2200" dirty="0">
                <a:latin typeface="Arial" charset="0"/>
                <a:ea typeface="Arial" charset="0"/>
                <a:cs typeface="Arial" charset="0"/>
              </a:rPr>
              <a:t>Data type: Unstructured</a:t>
            </a:r>
          </a:p>
          <a:p>
            <a:endParaRPr lang="en-US" sz="2200" dirty="0">
              <a:latin typeface="Arial" charset="0"/>
              <a:ea typeface="Arial" charset="0"/>
              <a:cs typeface="Arial" charset="0"/>
            </a:endParaRPr>
          </a:p>
          <a:p>
            <a:r>
              <a:rPr lang="en-US" sz="2200" dirty="0">
                <a:latin typeface="Arial" charset="0"/>
                <a:ea typeface="Arial" charset="0"/>
                <a:cs typeface="Arial" charset="0"/>
              </a:rPr>
              <a:t>Data source: External (Webpage)</a:t>
            </a:r>
          </a:p>
          <a:p>
            <a:endParaRPr lang="en-US" sz="2200" dirty="0">
              <a:latin typeface="Arial" charset="0"/>
              <a:ea typeface="Arial" charset="0"/>
              <a:cs typeface="Arial" charset="0"/>
            </a:endParaRPr>
          </a:p>
        </p:txBody>
      </p:sp>
    </p:spTree>
    <p:extLst>
      <p:ext uri="{BB962C8B-B14F-4D97-AF65-F5344CB8AC3E}">
        <p14:creationId xmlns:p14="http://schemas.microsoft.com/office/powerpoint/2010/main" val="3769349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 y="228600"/>
            <a:ext cx="87630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400" b="1" kern="0" dirty="0">
                <a:cs typeface="ＭＳ Ｐゴシック" charset="-128"/>
              </a:rPr>
              <a:t>Webpage data extraction and text analytics: Ticketsasa</a:t>
            </a:r>
          </a:p>
        </p:txBody>
      </p:sp>
      <p:graphicFrame>
        <p:nvGraphicFramePr>
          <p:cNvPr id="5" name="Table 4">
            <a:extLst>
              <a:ext uri="{FF2B5EF4-FFF2-40B4-BE49-F238E27FC236}">
                <a16:creationId xmlns:a16="http://schemas.microsoft.com/office/drawing/2014/main" id="{EFF90BA8-12AD-1947-94C4-7EEA9C287D2D}"/>
              </a:ext>
            </a:extLst>
          </p:cNvPr>
          <p:cNvGraphicFramePr>
            <a:graphicFrameLocks noGrp="1"/>
          </p:cNvGraphicFramePr>
          <p:nvPr>
            <p:extLst/>
          </p:nvPr>
        </p:nvGraphicFramePr>
        <p:xfrm>
          <a:off x="152400" y="1163320"/>
          <a:ext cx="8847454" cy="1010920"/>
        </p:xfrm>
        <a:graphic>
          <a:graphicData uri="http://schemas.openxmlformats.org/drawingml/2006/table">
            <a:tbl>
              <a:tblPr firstRow="1" bandRow="1">
                <a:tableStyleId>{21E4AEA4-8DFA-4A89-87EB-49C32662AFE0}</a:tableStyleId>
              </a:tblPr>
              <a:tblGrid>
                <a:gridCol w="2667000">
                  <a:extLst>
                    <a:ext uri="{9D8B030D-6E8A-4147-A177-3AD203B41FA5}">
                      <a16:colId xmlns:a16="http://schemas.microsoft.com/office/drawing/2014/main" val="780789209"/>
                    </a:ext>
                  </a:extLst>
                </a:gridCol>
                <a:gridCol w="2246630">
                  <a:extLst>
                    <a:ext uri="{9D8B030D-6E8A-4147-A177-3AD203B41FA5}">
                      <a16:colId xmlns:a16="http://schemas.microsoft.com/office/drawing/2014/main" val="4123277250"/>
                    </a:ext>
                  </a:extLst>
                </a:gridCol>
                <a:gridCol w="1826418">
                  <a:extLst>
                    <a:ext uri="{9D8B030D-6E8A-4147-A177-3AD203B41FA5}">
                      <a16:colId xmlns:a16="http://schemas.microsoft.com/office/drawing/2014/main" val="4202529339"/>
                    </a:ext>
                  </a:extLst>
                </a:gridCol>
                <a:gridCol w="2107406">
                  <a:extLst>
                    <a:ext uri="{9D8B030D-6E8A-4147-A177-3AD203B41FA5}">
                      <a16:colId xmlns:a16="http://schemas.microsoft.com/office/drawing/2014/main" val="3523523972"/>
                    </a:ext>
                  </a:extLst>
                </a:gridCol>
              </a:tblGrid>
              <a:tr h="370840">
                <a:tc>
                  <a:txBody>
                    <a:bodyPr/>
                    <a:lstStyle/>
                    <a:p>
                      <a:pPr algn="ctr"/>
                      <a:r>
                        <a:rPr lang="en-US" dirty="0"/>
                        <a:t>Organization question</a:t>
                      </a:r>
                    </a:p>
                  </a:txBody>
                  <a:tcPr/>
                </a:tc>
                <a:tc>
                  <a:txBody>
                    <a:bodyPr/>
                    <a:lstStyle/>
                    <a:p>
                      <a:pPr algn="ctr"/>
                      <a:r>
                        <a:rPr lang="en-US" dirty="0"/>
                        <a:t>Raw material (Data)</a:t>
                      </a:r>
                    </a:p>
                  </a:txBody>
                  <a:tcPr/>
                </a:tc>
                <a:tc>
                  <a:txBody>
                    <a:bodyPr/>
                    <a:lstStyle/>
                    <a:p>
                      <a:pPr algn="ctr"/>
                      <a:r>
                        <a:rPr lang="en-US" dirty="0"/>
                        <a:t>Data source</a:t>
                      </a:r>
                    </a:p>
                  </a:txBody>
                  <a:tcPr/>
                </a:tc>
                <a:tc>
                  <a:txBody>
                    <a:bodyPr/>
                    <a:lstStyle/>
                    <a:p>
                      <a:pPr algn="ctr"/>
                      <a:r>
                        <a:rPr lang="en-US" dirty="0"/>
                        <a:t>Data type</a:t>
                      </a:r>
                    </a:p>
                  </a:txBody>
                  <a:tcPr/>
                </a:tc>
                <a:extLst>
                  <a:ext uri="{0D108BD9-81ED-4DB2-BD59-A6C34878D82A}">
                    <a16:rowId xmlns:a16="http://schemas.microsoft.com/office/drawing/2014/main" val="258966102"/>
                  </a:ext>
                </a:extLst>
              </a:tr>
              <a:tr h="370840">
                <a:tc>
                  <a:txBody>
                    <a:bodyPr/>
                    <a:lstStyle/>
                    <a:p>
                      <a:pPr algn="ctr"/>
                      <a:r>
                        <a:rPr lang="en-US" dirty="0">
                          <a:solidFill>
                            <a:schemeClr val="accent2"/>
                          </a:solidFill>
                        </a:rPr>
                        <a:t>Can we get some insights from ticketsasa.com? </a:t>
                      </a:r>
                    </a:p>
                  </a:txBody>
                  <a:tcPr/>
                </a:tc>
                <a:tc>
                  <a:txBody>
                    <a:bodyPr/>
                    <a:lstStyle/>
                    <a:p>
                      <a:pPr algn="ctr"/>
                      <a:r>
                        <a:rPr lang="en-US" dirty="0">
                          <a:solidFill>
                            <a:schemeClr val="accent2"/>
                          </a:solidFill>
                        </a:rPr>
                        <a:t>Yes</a:t>
                      </a:r>
                    </a:p>
                  </a:txBody>
                  <a:tcPr/>
                </a:tc>
                <a:tc>
                  <a:txBody>
                    <a:bodyPr/>
                    <a:lstStyle/>
                    <a:p>
                      <a:pPr algn="ctr"/>
                      <a:r>
                        <a:rPr lang="en-US" dirty="0">
                          <a:solidFill>
                            <a:schemeClr val="accent2"/>
                          </a:solidFill>
                        </a:rPr>
                        <a:t>External</a:t>
                      </a:r>
                    </a:p>
                    <a:p>
                      <a:pPr algn="ctr"/>
                      <a:r>
                        <a:rPr lang="en-US" dirty="0">
                          <a:solidFill>
                            <a:schemeClr val="accent2"/>
                          </a:solidFill>
                        </a:rPr>
                        <a:t>webpage</a:t>
                      </a:r>
                    </a:p>
                  </a:txBody>
                  <a:tcPr/>
                </a:tc>
                <a:tc>
                  <a:txBody>
                    <a:bodyPr/>
                    <a:lstStyle/>
                    <a:p>
                      <a:pPr algn="ctr"/>
                      <a:r>
                        <a:rPr lang="en-US" dirty="0">
                          <a:solidFill>
                            <a:schemeClr val="accent2"/>
                          </a:solidFill>
                        </a:rPr>
                        <a:t>Unstructured</a:t>
                      </a:r>
                    </a:p>
                  </a:txBody>
                  <a:tcPr/>
                </a:tc>
                <a:extLst>
                  <a:ext uri="{0D108BD9-81ED-4DB2-BD59-A6C34878D82A}">
                    <a16:rowId xmlns:a16="http://schemas.microsoft.com/office/drawing/2014/main" val="1297765084"/>
                  </a:ext>
                </a:extLst>
              </a:tr>
            </a:tbl>
          </a:graphicData>
        </a:graphic>
      </p:graphicFrame>
      <p:pic>
        <p:nvPicPr>
          <p:cNvPr id="7" name="Picture 6">
            <a:extLst>
              <a:ext uri="{FF2B5EF4-FFF2-40B4-BE49-F238E27FC236}">
                <a16:creationId xmlns:a16="http://schemas.microsoft.com/office/drawing/2014/main" id="{521243A3-4911-5F49-B1F3-761BBED83E53}"/>
              </a:ext>
            </a:extLst>
          </p:cNvPr>
          <p:cNvPicPr>
            <a:picLocks noChangeAspect="1"/>
          </p:cNvPicPr>
          <p:nvPr/>
        </p:nvPicPr>
        <p:blipFill>
          <a:blip r:embed="rId2"/>
          <a:stretch>
            <a:fillRect/>
          </a:stretch>
        </p:blipFill>
        <p:spPr>
          <a:xfrm>
            <a:off x="348705" y="2286000"/>
            <a:ext cx="8261895" cy="4057132"/>
          </a:xfrm>
          <a:prstGeom prst="rect">
            <a:avLst/>
          </a:prstGeom>
        </p:spPr>
      </p:pic>
    </p:spTree>
    <p:extLst>
      <p:ext uri="{BB962C8B-B14F-4D97-AF65-F5344CB8AC3E}">
        <p14:creationId xmlns:p14="http://schemas.microsoft.com/office/powerpoint/2010/main" val="24716950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B96B4-B3A5-694D-8E50-16255895FB12}"/>
              </a:ext>
            </a:extLst>
          </p:cNvPr>
          <p:cNvPicPr>
            <a:picLocks noChangeAspect="1"/>
          </p:cNvPicPr>
          <p:nvPr/>
        </p:nvPicPr>
        <p:blipFill>
          <a:blip r:embed="rId2"/>
          <a:stretch>
            <a:fillRect/>
          </a:stretch>
        </p:blipFill>
        <p:spPr>
          <a:xfrm>
            <a:off x="304800" y="1219200"/>
            <a:ext cx="8651959" cy="4316577"/>
          </a:xfrm>
          <a:prstGeom prst="rect">
            <a:avLst/>
          </a:prstGeom>
          <a:solidFill>
            <a:schemeClr val="bg1"/>
          </a:solidFill>
        </p:spPr>
      </p:pic>
      <p:sp>
        <p:nvSpPr>
          <p:cNvPr id="3" name="Rectangle 2">
            <a:extLst>
              <a:ext uri="{FF2B5EF4-FFF2-40B4-BE49-F238E27FC236}">
                <a16:creationId xmlns:a16="http://schemas.microsoft.com/office/drawing/2014/main" id="{DB713FD9-A7F7-1840-AC6F-02720AC41780}"/>
              </a:ext>
            </a:extLst>
          </p:cNvPr>
          <p:cNvSpPr txBox="1">
            <a:spLocks noChangeArrowheads="1"/>
          </p:cNvSpPr>
          <p:nvPr/>
        </p:nvSpPr>
        <p:spPr bwMode="auto">
          <a:xfrm>
            <a:off x="838200" y="381000"/>
            <a:ext cx="7315200" cy="685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b="1" dirty="0"/>
              <a:t>Scrapped data from Ticketsasa Holidays</a:t>
            </a:r>
            <a:endParaRPr lang="en-US" b="1" kern="0" dirty="0">
              <a:solidFill>
                <a:schemeClr val="tx2"/>
              </a:solidFill>
              <a:cs typeface="ＭＳ Ｐゴシック" charset="-128"/>
            </a:endParaRPr>
          </a:p>
        </p:txBody>
      </p:sp>
    </p:spTree>
    <p:extLst>
      <p:ext uri="{BB962C8B-B14F-4D97-AF65-F5344CB8AC3E}">
        <p14:creationId xmlns:p14="http://schemas.microsoft.com/office/powerpoint/2010/main" val="308449751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B4C4A-4CE7-EB42-8358-889AC3EB3865}"/>
              </a:ext>
            </a:extLst>
          </p:cNvPr>
          <p:cNvPicPr>
            <a:picLocks noChangeAspect="1"/>
          </p:cNvPicPr>
          <p:nvPr/>
        </p:nvPicPr>
        <p:blipFill>
          <a:blip r:embed="rId2"/>
          <a:stretch>
            <a:fillRect/>
          </a:stretch>
        </p:blipFill>
        <p:spPr>
          <a:xfrm>
            <a:off x="516467" y="990600"/>
            <a:ext cx="7948738" cy="4267200"/>
          </a:xfrm>
          <a:prstGeom prst="rect">
            <a:avLst/>
          </a:prstGeom>
        </p:spPr>
      </p:pic>
      <p:sp>
        <p:nvSpPr>
          <p:cNvPr id="5" name="Rectangle 2">
            <a:extLst>
              <a:ext uri="{FF2B5EF4-FFF2-40B4-BE49-F238E27FC236}">
                <a16:creationId xmlns:a16="http://schemas.microsoft.com/office/drawing/2014/main" id="{C92362C3-E01B-EC4D-9D4C-31D71E500F6A}"/>
              </a:ext>
            </a:extLst>
          </p:cNvPr>
          <p:cNvSpPr txBox="1">
            <a:spLocks noChangeArrowheads="1"/>
          </p:cNvSpPr>
          <p:nvPr/>
        </p:nvSpPr>
        <p:spPr bwMode="auto">
          <a:xfrm>
            <a:off x="1064584" y="228600"/>
            <a:ext cx="7165016" cy="471488"/>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b="1" dirty="0"/>
              <a:t>Principal component plot using frequencies of words</a:t>
            </a:r>
            <a:endParaRPr lang="en-US" b="1" kern="0" dirty="0">
              <a:solidFill>
                <a:schemeClr val="tx2"/>
              </a:solidFill>
              <a:cs typeface="ＭＳ Ｐゴシック" charset="-128"/>
            </a:endParaRPr>
          </a:p>
        </p:txBody>
      </p:sp>
    </p:spTree>
    <p:extLst>
      <p:ext uri="{BB962C8B-B14F-4D97-AF65-F5344CB8AC3E}">
        <p14:creationId xmlns:p14="http://schemas.microsoft.com/office/powerpoint/2010/main" val="189225950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E04B42-6922-834A-A8B2-14FDFA7E2E6B}"/>
              </a:ext>
            </a:extLst>
          </p:cNvPr>
          <p:cNvPicPr>
            <a:picLocks noChangeAspect="1"/>
          </p:cNvPicPr>
          <p:nvPr/>
        </p:nvPicPr>
        <p:blipFill>
          <a:blip r:embed="rId2"/>
          <a:stretch>
            <a:fillRect/>
          </a:stretch>
        </p:blipFill>
        <p:spPr>
          <a:xfrm>
            <a:off x="381000" y="838200"/>
            <a:ext cx="8500730" cy="4953000"/>
          </a:xfrm>
          <a:prstGeom prst="rect">
            <a:avLst/>
          </a:prstGeom>
        </p:spPr>
      </p:pic>
    </p:spTree>
    <p:extLst>
      <p:ext uri="{BB962C8B-B14F-4D97-AF65-F5344CB8AC3E}">
        <p14:creationId xmlns:p14="http://schemas.microsoft.com/office/powerpoint/2010/main" val="160540154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F4E6BB-7C24-434C-981B-1B350E43540E}"/>
              </a:ext>
            </a:extLst>
          </p:cNvPr>
          <p:cNvPicPr>
            <a:picLocks noChangeAspect="1"/>
          </p:cNvPicPr>
          <p:nvPr/>
        </p:nvPicPr>
        <p:blipFill>
          <a:blip r:embed="rId2"/>
          <a:stretch>
            <a:fillRect/>
          </a:stretch>
        </p:blipFill>
        <p:spPr>
          <a:xfrm>
            <a:off x="685800" y="1066800"/>
            <a:ext cx="7861230" cy="4323067"/>
          </a:xfrm>
          <a:prstGeom prst="rect">
            <a:avLst/>
          </a:prstGeom>
        </p:spPr>
      </p:pic>
      <p:sp>
        <p:nvSpPr>
          <p:cNvPr id="4" name="Rectangle 2">
            <a:extLst>
              <a:ext uri="{FF2B5EF4-FFF2-40B4-BE49-F238E27FC236}">
                <a16:creationId xmlns:a16="http://schemas.microsoft.com/office/drawing/2014/main" id="{365969C0-F99E-A341-B998-54CE40871C68}"/>
              </a:ext>
            </a:extLst>
          </p:cNvPr>
          <p:cNvSpPr txBox="1">
            <a:spLocks noChangeArrowheads="1"/>
          </p:cNvSpPr>
          <p:nvPr/>
        </p:nvSpPr>
        <p:spPr bwMode="auto">
          <a:xfrm>
            <a:off x="762000" y="381000"/>
            <a:ext cx="7543800" cy="5334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b="1" dirty="0"/>
              <a:t>Price distributions</a:t>
            </a:r>
            <a:endParaRPr lang="en-US" b="1" kern="0" dirty="0">
              <a:solidFill>
                <a:schemeClr val="tx2"/>
              </a:solidFill>
              <a:cs typeface="ＭＳ Ｐゴシック" charset="-128"/>
            </a:endParaRPr>
          </a:p>
        </p:txBody>
      </p:sp>
    </p:spTree>
    <p:extLst>
      <p:ext uri="{BB962C8B-B14F-4D97-AF65-F5344CB8AC3E}">
        <p14:creationId xmlns:p14="http://schemas.microsoft.com/office/powerpoint/2010/main" val="37683850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 y="228600"/>
            <a:ext cx="8763000" cy="7620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400" b="1" kern="0" dirty="0">
                <a:cs typeface="ＭＳ Ｐゴシック" charset="-128"/>
              </a:rPr>
              <a:t>Analytics using church data: Easter attendance</a:t>
            </a:r>
          </a:p>
        </p:txBody>
      </p:sp>
      <p:graphicFrame>
        <p:nvGraphicFramePr>
          <p:cNvPr id="5" name="Table 4">
            <a:extLst>
              <a:ext uri="{FF2B5EF4-FFF2-40B4-BE49-F238E27FC236}">
                <a16:creationId xmlns:a16="http://schemas.microsoft.com/office/drawing/2014/main" id="{EFF90BA8-12AD-1947-94C4-7EEA9C287D2D}"/>
              </a:ext>
            </a:extLst>
          </p:cNvPr>
          <p:cNvGraphicFramePr>
            <a:graphicFrameLocks noGrp="1"/>
          </p:cNvGraphicFramePr>
          <p:nvPr>
            <p:extLst>
              <p:ext uri="{D42A27DB-BD31-4B8C-83A1-F6EECF244321}">
                <p14:modId xmlns:p14="http://schemas.microsoft.com/office/powerpoint/2010/main" val="1937047462"/>
              </p:ext>
            </p:extLst>
          </p:nvPr>
        </p:nvGraphicFramePr>
        <p:xfrm>
          <a:off x="152400" y="1163320"/>
          <a:ext cx="8847454" cy="1010920"/>
        </p:xfrm>
        <a:graphic>
          <a:graphicData uri="http://schemas.openxmlformats.org/drawingml/2006/table">
            <a:tbl>
              <a:tblPr firstRow="1" bandRow="1">
                <a:tableStyleId>{21E4AEA4-8DFA-4A89-87EB-49C32662AFE0}</a:tableStyleId>
              </a:tblPr>
              <a:tblGrid>
                <a:gridCol w="2667000">
                  <a:extLst>
                    <a:ext uri="{9D8B030D-6E8A-4147-A177-3AD203B41FA5}">
                      <a16:colId xmlns:a16="http://schemas.microsoft.com/office/drawing/2014/main" val="780789209"/>
                    </a:ext>
                  </a:extLst>
                </a:gridCol>
                <a:gridCol w="2246630">
                  <a:extLst>
                    <a:ext uri="{9D8B030D-6E8A-4147-A177-3AD203B41FA5}">
                      <a16:colId xmlns:a16="http://schemas.microsoft.com/office/drawing/2014/main" val="4123277250"/>
                    </a:ext>
                  </a:extLst>
                </a:gridCol>
                <a:gridCol w="1826418">
                  <a:extLst>
                    <a:ext uri="{9D8B030D-6E8A-4147-A177-3AD203B41FA5}">
                      <a16:colId xmlns:a16="http://schemas.microsoft.com/office/drawing/2014/main" val="4202529339"/>
                    </a:ext>
                  </a:extLst>
                </a:gridCol>
                <a:gridCol w="2107406">
                  <a:extLst>
                    <a:ext uri="{9D8B030D-6E8A-4147-A177-3AD203B41FA5}">
                      <a16:colId xmlns:a16="http://schemas.microsoft.com/office/drawing/2014/main" val="3523523972"/>
                    </a:ext>
                  </a:extLst>
                </a:gridCol>
              </a:tblGrid>
              <a:tr h="370840">
                <a:tc>
                  <a:txBody>
                    <a:bodyPr/>
                    <a:lstStyle/>
                    <a:p>
                      <a:pPr algn="ctr"/>
                      <a:r>
                        <a:rPr lang="en-US" dirty="0"/>
                        <a:t>Organization question</a:t>
                      </a:r>
                    </a:p>
                  </a:txBody>
                  <a:tcPr/>
                </a:tc>
                <a:tc>
                  <a:txBody>
                    <a:bodyPr/>
                    <a:lstStyle/>
                    <a:p>
                      <a:pPr algn="ctr"/>
                      <a:r>
                        <a:rPr lang="en-US" dirty="0"/>
                        <a:t>Raw material (Data)</a:t>
                      </a:r>
                    </a:p>
                  </a:txBody>
                  <a:tcPr/>
                </a:tc>
                <a:tc>
                  <a:txBody>
                    <a:bodyPr/>
                    <a:lstStyle/>
                    <a:p>
                      <a:pPr algn="ctr"/>
                      <a:r>
                        <a:rPr lang="en-US" dirty="0"/>
                        <a:t>Data source</a:t>
                      </a:r>
                    </a:p>
                  </a:txBody>
                  <a:tcPr/>
                </a:tc>
                <a:tc>
                  <a:txBody>
                    <a:bodyPr/>
                    <a:lstStyle/>
                    <a:p>
                      <a:pPr algn="ctr"/>
                      <a:r>
                        <a:rPr lang="en-US" dirty="0"/>
                        <a:t>Data type</a:t>
                      </a:r>
                    </a:p>
                  </a:txBody>
                  <a:tcPr/>
                </a:tc>
                <a:extLst>
                  <a:ext uri="{0D108BD9-81ED-4DB2-BD59-A6C34878D82A}">
                    <a16:rowId xmlns:a16="http://schemas.microsoft.com/office/drawing/2014/main" val="258966102"/>
                  </a:ext>
                </a:extLst>
              </a:tr>
              <a:tr h="370840">
                <a:tc>
                  <a:txBody>
                    <a:bodyPr/>
                    <a:lstStyle/>
                    <a:p>
                      <a:pPr algn="ctr"/>
                      <a:r>
                        <a:rPr lang="en-US" dirty="0">
                          <a:solidFill>
                            <a:schemeClr val="accent2"/>
                          </a:solidFill>
                        </a:rPr>
                        <a:t>How many services do we need during Easter? </a:t>
                      </a:r>
                    </a:p>
                  </a:txBody>
                  <a:tcPr/>
                </a:tc>
                <a:tc>
                  <a:txBody>
                    <a:bodyPr/>
                    <a:lstStyle/>
                    <a:p>
                      <a:pPr algn="ctr"/>
                      <a:r>
                        <a:rPr lang="en-US" dirty="0">
                          <a:solidFill>
                            <a:schemeClr val="accent2"/>
                          </a:solidFill>
                        </a:rPr>
                        <a:t>Yes</a:t>
                      </a:r>
                    </a:p>
                  </a:txBody>
                  <a:tcPr/>
                </a:tc>
                <a:tc>
                  <a:txBody>
                    <a:bodyPr/>
                    <a:lstStyle/>
                    <a:p>
                      <a:pPr algn="ctr"/>
                      <a:r>
                        <a:rPr lang="en-US" dirty="0">
                          <a:solidFill>
                            <a:schemeClr val="accent2"/>
                          </a:solidFill>
                        </a:rPr>
                        <a:t>internal</a:t>
                      </a:r>
                    </a:p>
                    <a:p>
                      <a:pPr algn="ctr"/>
                      <a:endParaRPr lang="en-US" dirty="0">
                        <a:solidFill>
                          <a:schemeClr val="accent2"/>
                        </a:solidFill>
                      </a:endParaRPr>
                    </a:p>
                  </a:txBody>
                  <a:tcPr/>
                </a:tc>
                <a:tc>
                  <a:txBody>
                    <a:bodyPr/>
                    <a:lstStyle/>
                    <a:p>
                      <a:pPr algn="ctr"/>
                      <a:r>
                        <a:rPr lang="en-US" dirty="0">
                          <a:solidFill>
                            <a:schemeClr val="accent2"/>
                          </a:solidFill>
                        </a:rPr>
                        <a:t>Structured</a:t>
                      </a:r>
                    </a:p>
                  </a:txBody>
                  <a:tcPr/>
                </a:tc>
                <a:extLst>
                  <a:ext uri="{0D108BD9-81ED-4DB2-BD59-A6C34878D82A}">
                    <a16:rowId xmlns:a16="http://schemas.microsoft.com/office/drawing/2014/main" val="1297765084"/>
                  </a:ext>
                </a:extLst>
              </a:tr>
            </a:tbl>
          </a:graphicData>
        </a:graphic>
      </p:graphicFrame>
      <p:sp>
        <p:nvSpPr>
          <p:cNvPr id="6" name="Content Placeholder 2">
            <a:extLst>
              <a:ext uri="{FF2B5EF4-FFF2-40B4-BE49-F238E27FC236}">
                <a16:creationId xmlns:a16="http://schemas.microsoft.com/office/drawing/2014/main" id="{13C21505-8B4E-3E49-9998-94423ECCB088}"/>
              </a:ext>
            </a:extLst>
          </p:cNvPr>
          <p:cNvSpPr txBox="1">
            <a:spLocks/>
          </p:cNvSpPr>
          <p:nvPr/>
        </p:nvSpPr>
        <p:spPr>
          <a:xfrm>
            <a:off x="762000" y="2380827"/>
            <a:ext cx="7239000" cy="3623930"/>
          </a:xfrm>
          <a:prstGeom prst="rect">
            <a:avLst/>
          </a:prstGeom>
          <a:solidFill>
            <a:schemeClr val="bg1"/>
          </a:solidFill>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Titillium" charset="0"/>
                <a:ea typeface="Titillium" charset="0"/>
                <a:cs typeface="Titillium"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Titillium" charset="0"/>
                <a:ea typeface="Titillium" charset="0"/>
                <a:cs typeface="Titillium"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Titillium" charset="0"/>
                <a:ea typeface="Titillium" charset="0"/>
                <a:cs typeface="Titillium"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Titillium" charset="0"/>
                <a:ea typeface="Titillium" charset="0"/>
                <a:cs typeface="Titill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Arial" charset="0"/>
                <a:ea typeface="Arial" charset="0"/>
                <a:cs typeface="Arial" charset="0"/>
              </a:rPr>
              <a:t>Format: Excel </a:t>
            </a:r>
          </a:p>
          <a:p>
            <a:endParaRPr lang="en-US" sz="2200" dirty="0">
              <a:latin typeface="Arial" charset="0"/>
              <a:ea typeface="Arial" charset="0"/>
              <a:cs typeface="Arial" charset="0"/>
            </a:endParaRPr>
          </a:p>
          <a:p>
            <a:r>
              <a:rPr lang="en-US" sz="2200" dirty="0">
                <a:latin typeface="Arial" charset="0"/>
                <a:ea typeface="Arial" charset="0"/>
                <a:cs typeface="Arial" charset="0"/>
              </a:rPr>
              <a:t>Data type: Structured</a:t>
            </a:r>
          </a:p>
          <a:p>
            <a:endParaRPr lang="en-US" sz="2200" dirty="0">
              <a:latin typeface="Arial" charset="0"/>
              <a:ea typeface="Arial" charset="0"/>
              <a:cs typeface="Arial" charset="0"/>
            </a:endParaRPr>
          </a:p>
          <a:p>
            <a:r>
              <a:rPr lang="en-US" sz="2200" dirty="0">
                <a:latin typeface="Arial" charset="0"/>
                <a:ea typeface="Arial" charset="0"/>
                <a:cs typeface="Arial" charset="0"/>
              </a:rPr>
              <a:t>Data source: Internal</a:t>
            </a:r>
          </a:p>
          <a:p>
            <a:endParaRPr lang="en-US" sz="2200" dirty="0">
              <a:latin typeface="Arial" charset="0"/>
              <a:ea typeface="Arial" charset="0"/>
              <a:cs typeface="Arial" charset="0"/>
            </a:endParaRPr>
          </a:p>
          <a:p>
            <a:r>
              <a:rPr lang="en-US" sz="2200" dirty="0">
                <a:latin typeface="Arial" charset="0"/>
                <a:ea typeface="Arial" charset="0"/>
                <a:cs typeface="Arial" charset="0"/>
              </a:rPr>
              <a:t>Observations: 6200</a:t>
            </a:r>
          </a:p>
          <a:p>
            <a:endParaRPr lang="en-US" sz="2200" dirty="0">
              <a:latin typeface="Arial" charset="0"/>
              <a:ea typeface="Arial" charset="0"/>
              <a:cs typeface="Arial" charset="0"/>
            </a:endParaRPr>
          </a:p>
          <a:p>
            <a:r>
              <a:rPr lang="en-US" sz="2200" dirty="0">
                <a:latin typeface="Arial" charset="0"/>
                <a:ea typeface="Arial" charset="0"/>
                <a:cs typeface="Arial" charset="0"/>
              </a:rPr>
              <a:t>Variables: 2</a:t>
            </a:r>
          </a:p>
          <a:p>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a:p>
            <a:pPr marL="0" indent="0">
              <a:buFont typeface="Arial"/>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9162495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1653C-2E2A-AB46-A183-547D2AD52BA5}"/>
              </a:ext>
            </a:extLst>
          </p:cNvPr>
          <p:cNvPicPr>
            <a:picLocks noChangeAspect="1"/>
          </p:cNvPicPr>
          <p:nvPr/>
        </p:nvPicPr>
        <p:blipFill>
          <a:blip r:embed="rId2"/>
          <a:stretch>
            <a:fillRect/>
          </a:stretch>
        </p:blipFill>
        <p:spPr>
          <a:xfrm>
            <a:off x="2324100" y="1066800"/>
            <a:ext cx="4191000" cy="4981755"/>
          </a:xfrm>
          <a:prstGeom prst="rect">
            <a:avLst/>
          </a:prstGeom>
          <a:solidFill>
            <a:schemeClr val="bg1"/>
          </a:solidFill>
        </p:spPr>
      </p:pic>
      <p:sp>
        <p:nvSpPr>
          <p:cNvPr id="6" name="Rectangle 2">
            <a:extLst>
              <a:ext uri="{FF2B5EF4-FFF2-40B4-BE49-F238E27FC236}">
                <a16:creationId xmlns:a16="http://schemas.microsoft.com/office/drawing/2014/main" id="{380544D9-8CF7-9D40-84F1-D397E8380227}"/>
              </a:ext>
            </a:extLst>
          </p:cNvPr>
          <p:cNvSpPr txBox="1">
            <a:spLocks noChangeArrowheads="1"/>
          </p:cNvSpPr>
          <p:nvPr/>
        </p:nvSpPr>
        <p:spPr bwMode="auto">
          <a:xfrm>
            <a:off x="533400" y="304800"/>
            <a:ext cx="7924800" cy="4572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600" b="1" kern="0" dirty="0">
                <a:cs typeface="ＭＳ Ｐゴシック" charset="-128"/>
              </a:rPr>
              <a:t>Sample data</a:t>
            </a:r>
          </a:p>
        </p:txBody>
      </p:sp>
    </p:spTree>
    <p:extLst>
      <p:ext uri="{BB962C8B-B14F-4D97-AF65-F5344CB8AC3E}">
        <p14:creationId xmlns:p14="http://schemas.microsoft.com/office/powerpoint/2010/main" val="23759792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DB6D17-ADC9-C54C-9C71-9E2AB51CAB2A}"/>
              </a:ext>
            </a:extLst>
          </p:cNvPr>
          <p:cNvSpPr txBox="1">
            <a:spLocks noChangeArrowheads="1"/>
          </p:cNvSpPr>
          <p:nvPr/>
        </p:nvSpPr>
        <p:spPr bwMode="auto">
          <a:xfrm>
            <a:off x="610241" y="381000"/>
            <a:ext cx="7878725" cy="428625"/>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400" b="1" kern="0" dirty="0">
                <a:cs typeface="ＭＳ Ｐゴシック" charset="-128"/>
              </a:rPr>
              <a:t>Graphs from Impact City Church</a:t>
            </a:r>
          </a:p>
        </p:txBody>
      </p:sp>
      <p:pic>
        <p:nvPicPr>
          <p:cNvPr id="6" name="Picture 5">
            <a:extLst>
              <a:ext uri="{FF2B5EF4-FFF2-40B4-BE49-F238E27FC236}">
                <a16:creationId xmlns:a16="http://schemas.microsoft.com/office/drawing/2014/main" id="{B8FC3AAC-54F4-1244-94B7-CB109C87CC0A}"/>
              </a:ext>
            </a:extLst>
          </p:cNvPr>
          <p:cNvPicPr>
            <a:picLocks noChangeAspect="1"/>
          </p:cNvPicPr>
          <p:nvPr/>
        </p:nvPicPr>
        <p:blipFill>
          <a:blip r:embed="rId2"/>
          <a:stretch>
            <a:fillRect/>
          </a:stretch>
        </p:blipFill>
        <p:spPr>
          <a:xfrm>
            <a:off x="427787" y="990600"/>
            <a:ext cx="8243632" cy="4267200"/>
          </a:xfrm>
          <a:prstGeom prst="rect">
            <a:avLst/>
          </a:prstGeom>
        </p:spPr>
      </p:pic>
    </p:spTree>
    <p:extLst>
      <p:ext uri="{BB962C8B-B14F-4D97-AF65-F5344CB8AC3E}">
        <p14:creationId xmlns:p14="http://schemas.microsoft.com/office/powerpoint/2010/main" val="9598924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24085-C06F-F849-95A5-DFDF6CAA81EA}"/>
              </a:ext>
            </a:extLst>
          </p:cNvPr>
          <p:cNvSpPr>
            <a:spLocks noGrp="1"/>
          </p:cNvSpPr>
          <p:nvPr>
            <p:ph idx="1"/>
          </p:nvPr>
        </p:nvSpPr>
        <p:spPr>
          <a:xfrm>
            <a:off x="669999" y="1295400"/>
            <a:ext cx="7247965" cy="3118737"/>
          </a:xfrm>
        </p:spPr>
        <p:txBody>
          <a:bodyPr/>
          <a:lstStyle/>
          <a:p>
            <a:r>
              <a:rPr lang="en-US" sz="2800" dirty="0">
                <a:latin typeface="Arial" panose="020B0604020202020204" pitchFamily="34" charset="0"/>
                <a:cs typeface="Arial" panose="020B0604020202020204" pitchFamily="34" charset="0"/>
              </a:rPr>
              <a:t>Predicted 798 people plus/minus 30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Range (768 to 828)</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Need four services</a:t>
            </a:r>
          </a:p>
          <a:p>
            <a:pPr marL="0" indent="0">
              <a:buNone/>
            </a:pP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812 people attended church on Easter Sunday</a:t>
            </a:r>
          </a:p>
          <a:p>
            <a:endParaRPr lang="en-US" dirty="0"/>
          </a:p>
        </p:txBody>
      </p:sp>
      <p:sp>
        <p:nvSpPr>
          <p:cNvPr id="4" name="Rectangle 2">
            <a:extLst>
              <a:ext uri="{FF2B5EF4-FFF2-40B4-BE49-F238E27FC236}">
                <a16:creationId xmlns:a16="http://schemas.microsoft.com/office/drawing/2014/main" id="{597AD724-F56D-E34A-A32A-4CBA89EA4920}"/>
              </a:ext>
            </a:extLst>
          </p:cNvPr>
          <p:cNvSpPr txBox="1">
            <a:spLocks noChangeArrowheads="1"/>
          </p:cNvSpPr>
          <p:nvPr/>
        </p:nvSpPr>
        <p:spPr bwMode="auto">
          <a:xfrm>
            <a:off x="669999" y="304800"/>
            <a:ext cx="7853326" cy="5334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400" b="1" kern="0" dirty="0">
                <a:cs typeface="ＭＳ Ｐゴシック" charset="-128"/>
              </a:rPr>
              <a:t>Results </a:t>
            </a:r>
          </a:p>
        </p:txBody>
      </p:sp>
    </p:spTree>
    <p:extLst>
      <p:ext uri="{BB962C8B-B14F-4D97-AF65-F5344CB8AC3E}">
        <p14:creationId xmlns:p14="http://schemas.microsoft.com/office/powerpoint/2010/main" val="160882260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838200" y="381000"/>
            <a:ext cx="7159349" cy="61361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What is Data Science? </a:t>
            </a:r>
          </a:p>
        </p:txBody>
      </p:sp>
      <p:sp>
        <p:nvSpPr>
          <p:cNvPr id="6" name="Rectangle 5"/>
          <p:cNvSpPr/>
          <p:nvPr/>
        </p:nvSpPr>
        <p:spPr>
          <a:xfrm>
            <a:off x="533400" y="1295400"/>
            <a:ext cx="7464056" cy="4293483"/>
          </a:xfrm>
          <a:prstGeom prst="rect">
            <a:avLst/>
          </a:prstGeom>
        </p:spPr>
        <p:txBody>
          <a:bodyPr wrap="square">
            <a:spAutoFit/>
          </a:bodyPr>
          <a:lstStyle/>
          <a:p>
            <a:pPr marL="257175" indent="-257175">
              <a:buFont typeface="Arial" charset="0"/>
              <a:buChar char="•"/>
            </a:pPr>
            <a:r>
              <a:rPr lang="en-US" sz="2800" dirty="0">
                <a:ea typeface="ＭＳ 明朝" charset="-128"/>
                <a:cs typeface="Times New Roman" charset="0"/>
              </a:rPr>
              <a:t>Data - driven science </a:t>
            </a:r>
          </a:p>
          <a:p>
            <a:pPr marL="257175" indent="-257175">
              <a:buFont typeface="Arial" charset="0"/>
              <a:buChar char="•"/>
            </a:pPr>
            <a:endParaRPr lang="en-US" sz="2800" dirty="0">
              <a:latin typeface="Cambria" charset="0"/>
              <a:ea typeface="ＭＳ 明朝" charset="-128"/>
              <a:cs typeface="Times New Roman" charset="0"/>
            </a:endParaRPr>
          </a:p>
          <a:p>
            <a:pPr marL="257175" indent="-257175">
              <a:buFont typeface="Arial" charset="0"/>
              <a:buChar char="•"/>
            </a:pPr>
            <a:r>
              <a:rPr lang="en-US" sz="2800" dirty="0">
                <a:ea typeface="ＭＳ 明朝" charset="-128"/>
                <a:cs typeface="Times New Roman" charset="0"/>
              </a:rPr>
              <a:t>Interdisciplinary field of discovering knowledge/insights from data </a:t>
            </a:r>
          </a:p>
          <a:p>
            <a:pPr marL="192881" indent="-192881">
              <a:buFont typeface="+mj-lt"/>
              <a:buAutoNum type="alphaLcParenR"/>
            </a:pPr>
            <a:endParaRPr lang="en-US" sz="2800" dirty="0">
              <a:latin typeface="Cambria" charset="0"/>
              <a:ea typeface="ＭＳ 明朝" charset="-128"/>
              <a:cs typeface="Times New Roman" charset="0"/>
            </a:endParaRPr>
          </a:p>
          <a:p>
            <a:pPr marL="257175" indent="-257175">
              <a:buFont typeface="Arial" charset="0"/>
              <a:buChar char="•"/>
            </a:pPr>
            <a:r>
              <a:rPr lang="en-US" sz="2800" dirty="0">
                <a:ea typeface="ＭＳ 明朝" charset="-128"/>
                <a:cs typeface="Times New Roman" charset="0"/>
              </a:rPr>
              <a:t>Quantitative/qualitative science, information technology, business and communications</a:t>
            </a:r>
          </a:p>
          <a:p>
            <a:pPr marL="257175" indent="-257175">
              <a:buFont typeface="Arial" charset="0"/>
              <a:buChar char="•"/>
            </a:pPr>
            <a:endParaRPr lang="en-US" sz="2800" dirty="0">
              <a:ea typeface="ＭＳ 明朝" charset="-128"/>
              <a:cs typeface="Times New Roman" charset="0"/>
            </a:endParaRPr>
          </a:p>
          <a:p>
            <a:pPr marL="257175" indent="-257175">
              <a:buFont typeface="Arial" charset="0"/>
              <a:buChar char="•"/>
            </a:pPr>
            <a:r>
              <a:rPr lang="en-US" sz="2800" dirty="0">
                <a:ea typeface="ＭＳ 明朝" charset="-128"/>
                <a:cs typeface="Times New Roman" charset="0"/>
              </a:rPr>
              <a:t>Analytics is the engine of Data Science</a:t>
            </a:r>
          </a:p>
          <a:p>
            <a:pPr marL="257175" indent="-257175">
              <a:buFont typeface="Arial" charset="0"/>
              <a:buChar char="•"/>
            </a:pPr>
            <a:endParaRPr lang="en-US" sz="2100" dirty="0">
              <a:ea typeface="ＭＳ 明朝" charset="-128"/>
              <a:cs typeface="Times New Roman" charset="0"/>
            </a:endParaRPr>
          </a:p>
        </p:txBody>
      </p:sp>
    </p:spTree>
    <p:extLst>
      <p:ext uri="{BB962C8B-B14F-4D97-AF65-F5344CB8AC3E}">
        <p14:creationId xmlns:p14="http://schemas.microsoft.com/office/powerpoint/2010/main" val="122301014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FB65A-00A2-7F40-993C-A0FA06B9CEBF}"/>
              </a:ext>
            </a:extLst>
          </p:cNvPr>
          <p:cNvSpPr txBox="1">
            <a:spLocks noChangeArrowheads="1"/>
          </p:cNvSpPr>
          <p:nvPr/>
        </p:nvSpPr>
        <p:spPr bwMode="auto">
          <a:xfrm>
            <a:off x="990600" y="228600"/>
            <a:ext cx="7132320" cy="5715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Acknowledgements</a:t>
            </a:r>
          </a:p>
        </p:txBody>
      </p:sp>
      <p:sp>
        <p:nvSpPr>
          <p:cNvPr id="2" name="TextBox 1">
            <a:extLst>
              <a:ext uri="{FF2B5EF4-FFF2-40B4-BE49-F238E27FC236}">
                <a16:creationId xmlns:a16="http://schemas.microsoft.com/office/drawing/2014/main" id="{DAC605B1-33F4-D84C-A320-89B1F950DE6C}"/>
              </a:ext>
            </a:extLst>
          </p:cNvPr>
          <p:cNvSpPr txBox="1"/>
          <p:nvPr/>
        </p:nvSpPr>
        <p:spPr>
          <a:xfrm>
            <a:off x="304800" y="990600"/>
            <a:ext cx="83058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Attendees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Muthoni Wanyoike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Emma Okere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Nairobi Women in Machine Learning and Data Science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 Patira Data Science Team</a:t>
            </a:r>
          </a:p>
        </p:txBody>
      </p:sp>
    </p:spTree>
    <p:extLst>
      <p:ext uri="{BB962C8B-B14F-4D97-AF65-F5344CB8AC3E}">
        <p14:creationId xmlns:p14="http://schemas.microsoft.com/office/powerpoint/2010/main" val="10687455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F0D5A9-C4D9-8F42-864B-098A8A2DDB40}"/>
              </a:ext>
            </a:extLst>
          </p:cNvPr>
          <p:cNvSpPr>
            <a:spLocks noChangeArrowheads="1"/>
          </p:cNvSpPr>
          <p:nvPr/>
        </p:nvSpPr>
        <p:spPr bwMode="auto">
          <a:xfrm>
            <a:off x="762000" y="2743200"/>
            <a:ext cx="7772400" cy="838200"/>
          </a:xfrm>
          <a:prstGeom prst="rect">
            <a:avLst/>
          </a:prstGeom>
          <a:solidFill>
            <a:srgbClr val="E4DEFF"/>
          </a:solidFill>
          <a:ln w="57150" cmpd="thinThick">
            <a:solidFill>
              <a:schemeClr val="tx1"/>
            </a:solidFill>
            <a:miter lim="800000"/>
            <a:headEnd/>
            <a:tailEnd/>
          </a:ln>
        </p:spPr>
        <p:txBody>
          <a:bodyPr anchor="ctr"/>
          <a:lstStyle/>
          <a:p>
            <a:pPr algn="ctr"/>
            <a:r>
              <a:rPr lang="en-US" sz="2800" b="1" dirty="0">
                <a:solidFill>
                  <a:schemeClr val="tx2"/>
                </a:solidFill>
              </a:rPr>
              <a:t>Questions ?????</a:t>
            </a:r>
          </a:p>
        </p:txBody>
      </p:sp>
    </p:spTree>
    <p:extLst>
      <p:ext uri="{BB962C8B-B14F-4D97-AF65-F5344CB8AC3E}">
        <p14:creationId xmlns:p14="http://schemas.microsoft.com/office/powerpoint/2010/main" val="7665625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43024" y="304800"/>
            <a:ext cx="7862776" cy="685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What is Analytics? </a:t>
            </a:r>
          </a:p>
        </p:txBody>
      </p:sp>
      <p:sp>
        <p:nvSpPr>
          <p:cNvPr id="6" name="Rectangle 5"/>
          <p:cNvSpPr/>
          <p:nvPr/>
        </p:nvSpPr>
        <p:spPr>
          <a:xfrm>
            <a:off x="422644" y="1295400"/>
            <a:ext cx="7751135" cy="4431983"/>
          </a:xfrm>
          <a:prstGeom prst="rect">
            <a:avLst/>
          </a:prstGeom>
        </p:spPr>
        <p:txBody>
          <a:bodyPr wrap="square">
            <a:spAutoFit/>
          </a:bodyPr>
          <a:lstStyle/>
          <a:p>
            <a:pPr marL="257175" indent="-257175">
              <a:buFont typeface="Arial" charset="0"/>
              <a:buChar char="•"/>
            </a:pPr>
            <a:r>
              <a:rPr lang="en-US" sz="2600" dirty="0"/>
              <a:t>Analytics allow us to derive </a:t>
            </a:r>
            <a:r>
              <a:rPr lang="en-US" sz="2600" b="1" dirty="0">
                <a:solidFill>
                  <a:srgbClr val="FF0000"/>
                </a:solidFill>
              </a:rPr>
              <a:t>value</a:t>
            </a:r>
            <a:r>
              <a:rPr lang="en-US" sz="2600" dirty="0"/>
              <a:t> from data by answering </a:t>
            </a:r>
            <a:r>
              <a:rPr lang="en-US" sz="2600" b="1" dirty="0">
                <a:solidFill>
                  <a:srgbClr val="FF0000"/>
                </a:solidFill>
              </a:rPr>
              <a:t>four</a:t>
            </a:r>
            <a:r>
              <a:rPr lang="en-US" sz="2600" dirty="0"/>
              <a:t> key questions:</a:t>
            </a:r>
          </a:p>
          <a:p>
            <a:endParaRPr lang="en-US" sz="2600" dirty="0"/>
          </a:p>
          <a:p>
            <a:pPr marL="514350" lvl="1" indent="-257175">
              <a:buFont typeface="Arial" charset="0"/>
              <a:buChar char="•"/>
            </a:pPr>
            <a:r>
              <a:rPr lang="en-US" sz="2400" dirty="0">
                <a:ea typeface="ＭＳ 明朝" charset="-128"/>
                <a:cs typeface="Times New Roman" charset="0"/>
              </a:rPr>
              <a:t>What happened?</a:t>
            </a:r>
          </a:p>
          <a:p>
            <a:pPr marL="514350" lvl="1" indent="-257175">
              <a:buFont typeface="Arial" charset="0"/>
              <a:buChar char="•"/>
            </a:pPr>
            <a:endParaRPr lang="en-US" sz="2400" dirty="0">
              <a:ea typeface="ＭＳ 明朝" charset="-128"/>
              <a:cs typeface="Times New Roman" charset="0"/>
            </a:endParaRPr>
          </a:p>
          <a:p>
            <a:pPr marL="514350" lvl="1" indent="-257175">
              <a:buFont typeface="Arial" charset="0"/>
              <a:buChar char="•"/>
            </a:pPr>
            <a:r>
              <a:rPr lang="en-US" sz="2400" dirty="0">
                <a:ea typeface="ＭＳ 明朝" charset="-128"/>
                <a:cs typeface="Times New Roman" charset="0"/>
              </a:rPr>
              <a:t>Why did it happen?</a:t>
            </a:r>
          </a:p>
          <a:p>
            <a:pPr marL="514350" lvl="1" indent="-257175">
              <a:buFont typeface="Arial" charset="0"/>
              <a:buChar char="•"/>
            </a:pPr>
            <a:endParaRPr lang="en-US" sz="2400" dirty="0">
              <a:ea typeface="ＭＳ 明朝" charset="-128"/>
              <a:cs typeface="Times New Roman" charset="0"/>
            </a:endParaRPr>
          </a:p>
          <a:p>
            <a:pPr marL="514350" lvl="1" indent="-257175">
              <a:buFont typeface="Arial" charset="0"/>
              <a:buChar char="•"/>
            </a:pPr>
            <a:r>
              <a:rPr lang="en-US" sz="2400" dirty="0">
                <a:ea typeface="ＭＳ 明朝" charset="-128"/>
                <a:cs typeface="Times New Roman" charset="0"/>
              </a:rPr>
              <a:t>What’s is happening now?</a:t>
            </a:r>
          </a:p>
          <a:p>
            <a:pPr marL="514350" lvl="1" indent="-257175">
              <a:buFont typeface="Arial" charset="0"/>
              <a:buChar char="•"/>
            </a:pPr>
            <a:endParaRPr lang="en-US" sz="2400" dirty="0">
              <a:ea typeface="ＭＳ 明朝" charset="-128"/>
              <a:cs typeface="Times New Roman" charset="0"/>
            </a:endParaRPr>
          </a:p>
          <a:p>
            <a:pPr marL="514350" lvl="1" indent="-257175">
              <a:buFont typeface="Arial" charset="0"/>
              <a:buChar char="•"/>
            </a:pPr>
            <a:r>
              <a:rPr lang="en-US" sz="2400" dirty="0">
                <a:ea typeface="ＭＳ 明朝" charset="-128"/>
                <a:cs typeface="Times New Roman" charset="0"/>
              </a:rPr>
              <a:t>What might happen in the future?</a:t>
            </a:r>
          </a:p>
          <a:p>
            <a:pPr marL="514350" lvl="1" indent="-257175">
              <a:buFont typeface="Arial" charset="0"/>
              <a:buChar char="•"/>
            </a:pPr>
            <a:endParaRPr lang="en-US" dirty="0">
              <a:ea typeface="ＭＳ 明朝" charset="-128"/>
              <a:cs typeface="Times New Roman" charset="0"/>
            </a:endParaRPr>
          </a:p>
          <a:p>
            <a:pPr marL="514350" lvl="1" indent="-257175">
              <a:buFont typeface="Arial" charset="0"/>
              <a:buChar char="•"/>
            </a:pPr>
            <a:endParaRPr lang="en-US" dirty="0">
              <a:ea typeface="ＭＳ 明朝" charset="-128"/>
              <a:cs typeface="Times New Roman" charset="0"/>
            </a:endParaRPr>
          </a:p>
        </p:txBody>
      </p:sp>
    </p:spTree>
    <p:extLst>
      <p:ext uri="{BB962C8B-B14F-4D97-AF65-F5344CB8AC3E}">
        <p14:creationId xmlns:p14="http://schemas.microsoft.com/office/powerpoint/2010/main" val="12000586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22644" y="152400"/>
            <a:ext cx="7862776" cy="685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What is Analytics? </a:t>
            </a:r>
          </a:p>
        </p:txBody>
      </p:sp>
      <p:sp>
        <p:nvSpPr>
          <p:cNvPr id="6" name="Rectangle 5"/>
          <p:cNvSpPr/>
          <p:nvPr/>
        </p:nvSpPr>
        <p:spPr>
          <a:xfrm>
            <a:off x="422644" y="1295400"/>
            <a:ext cx="7751135" cy="2523768"/>
          </a:xfrm>
          <a:prstGeom prst="rect">
            <a:avLst/>
          </a:prstGeom>
        </p:spPr>
        <p:txBody>
          <a:bodyPr wrap="square">
            <a:spAutoFit/>
          </a:bodyPr>
          <a:lstStyle/>
          <a:p>
            <a:pPr marL="257175" indent="-257175">
              <a:buFont typeface="Arial" charset="0"/>
              <a:buChar char="•"/>
            </a:pPr>
            <a:r>
              <a:rPr lang="en-US" sz="2800" b="1" dirty="0">
                <a:solidFill>
                  <a:srgbClr val="FF0000"/>
                </a:solidFill>
              </a:rPr>
              <a:t>Analytics</a:t>
            </a:r>
            <a:r>
              <a:rPr lang="en-US" sz="2800" dirty="0"/>
              <a:t> is a process by which you take raw material </a:t>
            </a:r>
            <a:r>
              <a:rPr lang="en-US" sz="2800" b="1" dirty="0">
                <a:solidFill>
                  <a:srgbClr val="FF0000"/>
                </a:solidFill>
              </a:rPr>
              <a:t>(data) </a:t>
            </a:r>
            <a:r>
              <a:rPr lang="en-US" sz="2800" dirty="0"/>
              <a:t>and convert it into </a:t>
            </a:r>
            <a:r>
              <a:rPr lang="en-US" sz="2800" b="1" dirty="0">
                <a:solidFill>
                  <a:srgbClr val="FF0000"/>
                </a:solidFill>
              </a:rPr>
              <a:t>relevant</a:t>
            </a:r>
            <a:r>
              <a:rPr lang="en-US" sz="2800" dirty="0"/>
              <a:t> </a:t>
            </a:r>
            <a:r>
              <a:rPr lang="en-US" sz="2800" b="1" dirty="0">
                <a:solidFill>
                  <a:srgbClr val="FF0000"/>
                </a:solidFill>
              </a:rPr>
              <a:t>insights</a:t>
            </a:r>
            <a:r>
              <a:rPr lang="en-US" sz="2800" dirty="0"/>
              <a:t> that can </a:t>
            </a:r>
            <a:r>
              <a:rPr lang="en-US" sz="2800" b="1" dirty="0">
                <a:solidFill>
                  <a:srgbClr val="FF0000"/>
                </a:solidFill>
              </a:rPr>
              <a:t>inform</a:t>
            </a:r>
            <a:r>
              <a:rPr lang="en-US" sz="2800" dirty="0"/>
              <a:t> organization, </a:t>
            </a:r>
            <a:r>
              <a:rPr lang="en-US" sz="2800" b="1" dirty="0">
                <a:solidFill>
                  <a:srgbClr val="FF0000"/>
                </a:solidFill>
              </a:rPr>
              <a:t>improve performance </a:t>
            </a:r>
            <a:r>
              <a:rPr lang="en-US" sz="2800" dirty="0"/>
              <a:t>and </a:t>
            </a:r>
            <a:r>
              <a:rPr lang="en-US" sz="2800" b="1" dirty="0">
                <a:solidFill>
                  <a:srgbClr val="FF0000"/>
                </a:solidFill>
              </a:rPr>
              <a:t>guide strategy.</a:t>
            </a:r>
          </a:p>
          <a:p>
            <a:pPr marL="257175" indent="-257175">
              <a:buFont typeface="Arial" charset="0"/>
              <a:buChar char="•"/>
            </a:pPr>
            <a:endParaRPr lang="en-US" sz="2800" dirty="0"/>
          </a:p>
          <a:p>
            <a:pPr marL="514350" lvl="1" indent="-257175">
              <a:buFont typeface="Arial" charset="0"/>
              <a:buChar char="•"/>
            </a:pPr>
            <a:endParaRPr lang="en-US" dirty="0">
              <a:ea typeface="ＭＳ 明朝" charset="-128"/>
              <a:cs typeface="Times New Roman" charset="0"/>
            </a:endParaRPr>
          </a:p>
        </p:txBody>
      </p:sp>
    </p:spTree>
    <p:extLst>
      <p:ext uri="{BB962C8B-B14F-4D97-AF65-F5344CB8AC3E}">
        <p14:creationId xmlns:p14="http://schemas.microsoft.com/office/powerpoint/2010/main" val="33056672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B3818C-5B2A-4A5B-ABF3-BABE79FAA859}"/>
              </a:ext>
            </a:extLst>
          </p:cNvPr>
          <p:cNvSpPr>
            <a:spLocks noGrp="1"/>
          </p:cNvSpPr>
          <p:nvPr>
            <p:ph idx="1"/>
          </p:nvPr>
        </p:nvSpPr>
        <p:spPr>
          <a:xfrm>
            <a:off x="520390" y="1295400"/>
            <a:ext cx="7861610" cy="5334000"/>
          </a:xfrm>
        </p:spPr>
        <p:txBody>
          <a:bodyPr anchor="ctr">
            <a:normAutofit fontScale="92500" lnSpcReduction="10000"/>
          </a:bodyPr>
          <a:lstStyle/>
          <a:p>
            <a:pPr marL="257175" indent="-257175">
              <a:buFont typeface="Arial" charset="0"/>
              <a:buChar char="•"/>
            </a:pPr>
            <a:r>
              <a:rPr lang="en-US" sz="2800" b="1" dirty="0">
                <a:latin typeface="Arial" panose="020B0604020202020204" pitchFamily="34" charset="0"/>
                <a:cs typeface="Arial" panose="020B0604020202020204" pitchFamily="34" charset="0"/>
              </a:rPr>
              <a:t>Descriptive analytics: </a:t>
            </a:r>
            <a:r>
              <a:rPr lang="en-US" sz="2800" dirty="0">
                <a:latin typeface="Arial" panose="020B0604020202020204" pitchFamily="34" charset="0"/>
                <a:cs typeface="Arial" panose="020B0604020202020204" pitchFamily="34" charset="0"/>
              </a:rPr>
              <a:t>Describing what happened (What is the problem). It does not employ statistical algorithms. </a:t>
            </a:r>
          </a:p>
          <a:p>
            <a:endParaRPr lang="en-US" sz="2800" dirty="0">
              <a:latin typeface="Arial" panose="020B0604020202020204" pitchFamily="34" charset="0"/>
              <a:cs typeface="Arial" panose="020B0604020202020204" pitchFamily="34" charset="0"/>
            </a:endParaRPr>
          </a:p>
          <a:p>
            <a:pPr marL="257175" indent="-257175">
              <a:buFont typeface="Arial" charset="0"/>
              <a:buChar char="•"/>
            </a:pPr>
            <a:r>
              <a:rPr lang="en-US" sz="2800" b="1" dirty="0">
                <a:latin typeface="Arial" panose="020B0604020202020204" pitchFamily="34" charset="0"/>
                <a:cs typeface="Arial" panose="020B0604020202020204" pitchFamily="34" charset="0"/>
              </a:rPr>
              <a:t>Diagnostics analytics: </a:t>
            </a:r>
            <a:r>
              <a:rPr lang="en-US" sz="2800" dirty="0">
                <a:latin typeface="Arial" panose="020B0604020202020204" pitchFamily="34" charset="0"/>
                <a:cs typeface="Arial" panose="020B0604020202020204" pitchFamily="34" charset="0"/>
              </a:rPr>
              <a:t>Diagnosing what is wrong</a:t>
            </a:r>
          </a:p>
          <a:p>
            <a:endParaRPr lang="en-US" sz="2800" dirty="0">
              <a:latin typeface="Arial" panose="020B0604020202020204" pitchFamily="34" charset="0"/>
              <a:cs typeface="Arial" panose="020B0604020202020204" pitchFamily="34" charset="0"/>
            </a:endParaRPr>
          </a:p>
          <a:p>
            <a:pPr marL="257175" indent="-257175">
              <a:buFont typeface="Arial" charset="0"/>
              <a:buChar char="•"/>
            </a:pPr>
            <a:r>
              <a:rPr lang="en-US" sz="2800" b="1" dirty="0">
                <a:latin typeface="Arial" panose="020B0604020202020204" pitchFamily="34" charset="0"/>
                <a:cs typeface="Arial" panose="020B0604020202020204" pitchFamily="34" charset="0"/>
              </a:rPr>
              <a:t>Predictive analytics: </a:t>
            </a:r>
            <a:r>
              <a:rPr lang="en-US" sz="2800" dirty="0">
                <a:latin typeface="Arial" panose="020B0604020202020204" pitchFamily="34" charset="0"/>
                <a:cs typeface="Arial" panose="020B0604020202020204" pitchFamily="34" charset="0"/>
              </a:rPr>
              <a:t>Predicting what is ahead by using collected data to train models that will predict what is in the future.</a:t>
            </a:r>
          </a:p>
          <a:p>
            <a:endParaRPr lang="en-US" sz="2800" dirty="0">
              <a:latin typeface="Arial" panose="020B0604020202020204" pitchFamily="34" charset="0"/>
              <a:cs typeface="Arial" panose="020B0604020202020204" pitchFamily="34" charset="0"/>
            </a:endParaRPr>
          </a:p>
          <a:p>
            <a:pPr marL="257175" indent="-257175">
              <a:buFont typeface="Arial" charset="0"/>
              <a:buChar char="•"/>
            </a:pPr>
            <a:r>
              <a:rPr lang="en-US" sz="2800" b="1" dirty="0">
                <a:latin typeface="Arial" panose="020B0604020202020204" pitchFamily="34" charset="0"/>
                <a:cs typeface="Arial" panose="020B0604020202020204" pitchFamily="34" charset="0"/>
              </a:rPr>
              <a:t>Prescriptive analytics: </a:t>
            </a:r>
            <a:r>
              <a:rPr lang="en-US" sz="2800" dirty="0">
                <a:latin typeface="Arial" panose="020B0604020202020204" pitchFamily="34" charset="0"/>
                <a:cs typeface="Arial" panose="020B0604020202020204" pitchFamily="34" charset="0"/>
              </a:rPr>
              <a:t>anticipates what will happen and what should be done to benefit from the predictions.</a:t>
            </a:r>
          </a:p>
          <a:p>
            <a:endParaRPr lang="en-US" sz="1275" dirty="0">
              <a:latin typeface="Century Gothic" panose="020B0502020202020204" pitchFamily="34" charset="0"/>
            </a:endParaRPr>
          </a:p>
        </p:txBody>
      </p:sp>
      <p:sp>
        <p:nvSpPr>
          <p:cNvPr id="10" name="Rectangle 2">
            <a:extLst>
              <a:ext uri="{FF2B5EF4-FFF2-40B4-BE49-F238E27FC236}">
                <a16:creationId xmlns:a16="http://schemas.microsoft.com/office/drawing/2014/main" id="{51C4EB6F-3799-2D42-B842-EBCCD4E481B7}"/>
              </a:ext>
            </a:extLst>
          </p:cNvPr>
          <p:cNvSpPr txBox="1">
            <a:spLocks noChangeArrowheads="1"/>
          </p:cNvSpPr>
          <p:nvPr/>
        </p:nvSpPr>
        <p:spPr bwMode="auto">
          <a:xfrm>
            <a:off x="457200" y="304800"/>
            <a:ext cx="8153400" cy="685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Types</a:t>
            </a:r>
          </a:p>
        </p:txBody>
      </p:sp>
    </p:spTree>
    <p:extLst>
      <p:ext uri="{BB962C8B-B14F-4D97-AF65-F5344CB8AC3E}">
        <p14:creationId xmlns:p14="http://schemas.microsoft.com/office/powerpoint/2010/main" val="36174241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BB245C5-F1B2-1940-B146-8BB907E281E4}"/>
              </a:ext>
            </a:extLst>
          </p:cNvPr>
          <p:cNvSpPr txBox="1">
            <a:spLocks noChangeArrowheads="1"/>
          </p:cNvSpPr>
          <p:nvPr/>
        </p:nvSpPr>
        <p:spPr bwMode="auto">
          <a:xfrm>
            <a:off x="533400" y="304800"/>
            <a:ext cx="8086725" cy="6858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2800" b="1" kern="0" dirty="0">
                <a:cs typeface="ＭＳ Ｐゴシック" charset="-128"/>
              </a:rPr>
              <a:t>The raw material of analytics - Data</a:t>
            </a:r>
          </a:p>
        </p:txBody>
      </p:sp>
      <p:sp>
        <p:nvSpPr>
          <p:cNvPr id="5" name="Content Placeholder 2">
            <a:extLst>
              <a:ext uri="{FF2B5EF4-FFF2-40B4-BE49-F238E27FC236}">
                <a16:creationId xmlns:a16="http://schemas.microsoft.com/office/drawing/2014/main" id="{EB21F9CF-7C27-3544-86D3-5864DEE0E7EA}"/>
              </a:ext>
            </a:extLst>
          </p:cNvPr>
          <p:cNvSpPr>
            <a:spLocks noGrp="1"/>
          </p:cNvSpPr>
          <p:nvPr>
            <p:ph idx="1"/>
          </p:nvPr>
        </p:nvSpPr>
        <p:spPr>
          <a:xfrm>
            <a:off x="381000" y="1295400"/>
            <a:ext cx="8239125" cy="4419600"/>
          </a:xfrm>
        </p:spPr>
        <p:txBody>
          <a:bodyPr>
            <a:normAutofit/>
          </a:bodyPr>
          <a:lstStyle/>
          <a:p>
            <a:r>
              <a:rPr lang="en-US" sz="2800" dirty="0">
                <a:latin typeface="Arial" panose="020B0604020202020204" pitchFamily="34" charset="0"/>
                <a:cs typeface="Arial" panose="020B0604020202020204" pitchFamily="34" charset="0"/>
              </a:rPr>
              <a:t>In general, data is any set of characters that has been gathered and translated for some purpose, usually analysis. It can be any character, including text and numbers, pictures, sound, or video.</a:t>
            </a:r>
          </a:p>
          <a:p>
            <a:endParaRPr lang="en-US"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Data contains variables (key performance indicators)</a:t>
            </a:r>
          </a:p>
          <a:p>
            <a:pPr lvl="1"/>
            <a:r>
              <a:rPr lang="en-US" sz="2100" dirty="0">
                <a:latin typeface="Arial" panose="020B0604020202020204" pitchFamily="34" charset="0"/>
                <a:cs typeface="Arial" panose="020B0604020202020204" pitchFamily="34" charset="0"/>
              </a:rPr>
              <a:t>Examples of variables: Age, income, education, etc.</a:t>
            </a:r>
          </a:p>
        </p:txBody>
      </p:sp>
    </p:spTree>
    <p:extLst>
      <p:ext uri="{BB962C8B-B14F-4D97-AF65-F5344CB8AC3E}">
        <p14:creationId xmlns:p14="http://schemas.microsoft.com/office/powerpoint/2010/main" val="37130828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33400" y="381000"/>
            <a:ext cx="7620000" cy="533400"/>
          </a:xfrm>
          <a:prstGeom prst="rect">
            <a:avLst/>
          </a:prstGeom>
          <a:solidFill>
            <a:srgbClr val="E4DEFF"/>
          </a:solidFill>
          <a:ln w="57150" cmpd="thickThin">
            <a:solidFill>
              <a:schemeClr val="tx1"/>
            </a:solidFill>
            <a:miter lim="800000"/>
            <a:headEnd/>
            <a:tailEnd/>
          </a:ln>
        </p:spPr>
        <p:txBody>
          <a:bodyPr anchor="ctr"/>
          <a:lstStyle/>
          <a:p>
            <a:pPr algn="ctr" eaLnBrk="1" hangingPunct="1">
              <a:defRPr/>
            </a:pPr>
            <a:r>
              <a:rPr lang="en-US" sz="3200" b="1" kern="0" dirty="0">
                <a:cs typeface="ＭＳ Ｐゴシック" charset="-128"/>
              </a:rPr>
              <a:t>Type of data: Structured </a:t>
            </a:r>
          </a:p>
        </p:txBody>
      </p:sp>
      <p:sp>
        <p:nvSpPr>
          <p:cNvPr id="6" name="Rectangle 5"/>
          <p:cNvSpPr/>
          <p:nvPr/>
        </p:nvSpPr>
        <p:spPr>
          <a:xfrm>
            <a:off x="304800" y="1143000"/>
            <a:ext cx="8229600" cy="954107"/>
          </a:xfrm>
          <a:prstGeom prst="rect">
            <a:avLst/>
          </a:prstGeom>
        </p:spPr>
        <p:txBody>
          <a:bodyPr wrap="square">
            <a:spAutoFit/>
          </a:bodyPr>
          <a:lstStyle/>
          <a:p>
            <a:pPr marL="192881" indent="-192881">
              <a:buFont typeface="Arial" charset="0"/>
              <a:buChar char="•"/>
            </a:pPr>
            <a:r>
              <a:rPr lang="en-US" sz="2800" dirty="0"/>
              <a:t>Structured data is highly organized and located in a fixed field within a defined record or file.</a:t>
            </a:r>
          </a:p>
        </p:txBody>
      </p:sp>
      <p:pic>
        <p:nvPicPr>
          <p:cNvPr id="2" name="Picture 1">
            <a:extLst>
              <a:ext uri="{FF2B5EF4-FFF2-40B4-BE49-F238E27FC236}">
                <a16:creationId xmlns:a16="http://schemas.microsoft.com/office/drawing/2014/main" id="{695F5101-9C5B-6946-84D1-D4C2333E857B}"/>
              </a:ext>
            </a:extLst>
          </p:cNvPr>
          <p:cNvPicPr>
            <a:picLocks noChangeAspect="1"/>
          </p:cNvPicPr>
          <p:nvPr/>
        </p:nvPicPr>
        <p:blipFill>
          <a:blip r:embed="rId2"/>
          <a:stretch>
            <a:fillRect/>
          </a:stretch>
        </p:blipFill>
        <p:spPr>
          <a:xfrm>
            <a:off x="914400" y="2249507"/>
            <a:ext cx="6674841" cy="4379893"/>
          </a:xfrm>
          <a:prstGeom prst="rect">
            <a:avLst/>
          </a:prstGeom>
          <a:solidFill>
            <a:schemeClr val="bg1"/>
          </a:solidFill>
        </p:spPr>
      </p:pic>
    </p:spTree>
    <p:extLst>
      <p:ext uri="{BB962C8B-B14F-4D97-AF65-F5344CB8AC3E}">
        <p14:creationId xmlns:p14="http://schemas.microsoft.com/office/powerpoint/2010/main" val="4231165324"/>
      </p:ext>
    </p:extLst>
  </p:cSld>
  <p:clrMapOvr>
    <a:masterClrMapping/>
  </p:clrMapOvr>
  <p:transition/>
</p:sld>
</file>

<file path=ppt/theme/theme1.xml><?xml version="1.0" encoding="utf-8"?>
<a:theme xmlns:a="http://schemas.openxmlformats.org/drawingml/2006/main" name="Default Design">
  <a:themeElements>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31594</TotalTime>
  <Words>981</Words>
  <Application>Microsoft Macintosh PowerPoint</Application>
  <PresentationFormat>On-screen Show (4:3)</PresentationFormat>
  <Paragraphs>262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ＭＳ 明朝</vt:lpstr>
      <vt:lpstr>ＭＳ Ｐゴシック</vt:lpstr>
      <vt:lpstr>Arial</vt:lpstr>
      <vt:lpstr>Cambria</vt:lpstr>
      <vt:lpstr>Century Gothic</vt:lpstr>
      <vt:lpstr>Times New Roman</vt:lpstr>
      <vt:lpstr>Default Design</vt:lpstr>
      <vt:lpstr>Data Driven Decision Making using Data Science and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Groups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Stephen Opiyo</cp:lastModifiedBy>
  <cp:revision>2951</cp:revision>
  <cp:lastPrinted>2018-05-26T08:57:14Z</cp:lastPrinted>
  <dcterms:created xsi:type="dcterms:W3CDTF">1601-01-01T00:00:00Z</dcterms:created>
  <dcterms:modified xsi:type="dcterms:W3CDTF">2018-05-26T09:00:35Z</dcterms:modified>
</cp:coreProperties>
</file>